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65" r:id="rId3"/>
    <p:sldId id="257" r:id="rId4"/>
    <p:sldId id="259" r:id="rId5"/>
    <p:sldId id="262" r:id="rId6"/>
    <p:sldId id="266" r:id="rId7"/>
    <p:sldId id="267" r:id="rId8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B230"/>
    <a:srgbClr val="80C53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redný štýl 2 - zvýrazneni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71" autoAdjust="0"/>
  </p:normalViewPr>
  <p:slideViewPr>
    <p:cSldViewPr>
      <p:cViewPr varScale="1">
        <p:scale>
          <a:sx n="113" d="100"/>
          <a:sy n="113" d="100"/>
        </p:scale>
        <p:origin x="-9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DD266-B562-41B9-A2CF-728F227D6418}" type="datetimeFigureOut">
              <a:rPr lang="sk-SK"/>
              <a:pPr>
                <a:defRPr/>
              </a:pPr>
              <a:t>28. 6. 2017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90898-736E-4453-A82A-46810C83E72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50F56-5E3D-494E-B9DE-DE6D9578954E}" type="datetimeFigureOut">
              <a:rPr lang="sk-SK"/>
              <a:pPr>
                <a:defRPr/>
              </a:pPr>
              <a:t>28. 6. 2017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6CF6E-0729-44B8-B045-2221827568D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A56A0-CB73-4AE5-ABD4-604046BC665F}" type="datetimeFigureOut">
              <a:rPr lang="sk-SK"/>
              <a:pPr>
                <a:defRPr/>
              </a:pPr>
              <a:t>28. 6. 2017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3278F-8CEF-411B-AF6D-D08E096665A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D6810-89CA-4E12-A758-56B1BD71ECC0}" type="datetimeFigureOut">
              <a:rPr lang="sk-SK"/>
              <a:pPr>
                <a:defRPr/>
              </a:pPr>
              <a:t>28. 6. 2017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1AA42-EBAC-4691-9E0B-1E0C12B6BBA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84E88-A3C8-4787-AE52-371167009B14}" type="datetimeFigureOut">
              <a:rPr lang="sk-SK"/>
              <a:pPr>
                <a:defRPr/>
              </a:pPr>
              <a:t>28. 6. 2017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40355-8CBF-4C0F-879A-058D14402DE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E4B52-85C4-49D3-96AB-964329FD7FE2}" type="datetimeFigureOut">
              <a:rPr lang="sk-SK"/>
              <a:pPr>
                <a:defRPr/>
              </a:pPr>
              <a:t>28. 6. 2017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78819-7EEC-4A25-A380-202138AEF31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2C4A7-59C6-4AFF-A179-6AFC624B882A}" type="datetimeFigureOut">
              <a:rPr lang="sk-SK"/>
              <a:pPr>
                <a:defRPr/>
              </a:pPr>
              <a:t>28. 6. 2017</a:t>
            </a:fld>
            <a:endParaRPr lang="sk-SK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991F8-40DF-4340-89CA-A170C47FC23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B876B-AEB9-413D-B13C-3662395F2BBA}" type="datetimeFigureOut">
              <a:rPr lang="sk-SK"/>
              <a:pPr>
                <a:defRPr/>
              </a:pPr>
              <a:t>28. 6. 2017</a:t>
            </a:fld>
            <a:endParaRPr lang="sk-SK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B108F-2DDF-4EE9-9D65-F0E51C10789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94A1E-7161-4817-A11D-7ED1A496BCB9}" type="datetimeFigureOut">
              <a:rPr lang="sk-SK"/>
              <a:pPr>
                <a:defRPr/>
              </a:pPr>
              <a:t>28. 6. 2017</a:t>
            </a:fld>
            <a:endParaRPr lang="sk-SK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853AF-DC32-43C6-A43A-19DDB233F8E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8634C-3770-4F73-AB51-3F7FCEAF6D2A}" type="datetimeFigureOut">
              <a:rPr lang="sk-SK"/>
              <a:pPr>
                <a:defRPr/>
              </a:pPr>
              <a:t>28. 6. 2017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6CB7C-76D6-4391-A37C-8E2947A8739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BAD0F-807F-428B-8D43-0E8C70E7D73E}" type="datetimeFigureOut">
              <a:rPr lang="sk-SK"/>
              <a:pPr>
                <a:defRPr/>
              </a:pPr>
              <a:t>28. 6. 2017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F12A4-8D56-4E1C-8C89-5BEE7F38DA4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Upravte štýly predlohy textu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2257C8D-0D26-4C09-AD53-58F7AFD2A35A}" type="datetimeFigureOut">
              <a:rPr lang="sk-SK"/>
              <a:pPr>
                <a:defRPr/>
              </a:pPr>
              <a:t>28. 6. 2017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69B9C51-1D6F-48B5-8E6E-385FFB8965C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B2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685800" y="260350"/>
            <a:ext cx="7772400" cy="1512888"/>
          </a:xfrm>
        </p:spPr>
        <p:txBody>
          <a:bodyPr/>
          <a:lstStyle/>
          <a:p>
            <a:r>
              <a:rPr lang="sk-SK" smtClean="0"/>
              <a:t>Stredoslovenský futbalový zväz</a:t>
            </a:r>
            <a:br>
              <a:rPr lang="sk-SK" smtClean="0"/>
            </a:br>
            <a:r>
              <a:rPr lang="sk-SK" sz="3200" smtClean="0"/>
              <a:t>Komisia rozhodcov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323850" y="1916113"/>
            <a:ext cx="8604250" cy="4608512"/>
          </a:xfrm>
        </p:spPr>
        <p:txBody>
          <a:bodyPr/>
          <a:lstStyle/>
          <a:p>
            <a:r>
              <a:rPr lang="sk-SK" smtClean="0">
                <a:solidFill>
                  <a:schemeClr val="tx1"/>
                </a:solidFill>
              </a:rPr>
              <a:t>Komisia rozhodcov 2016-2017</a:t>
            </a:r>
          </a:p>
          <a:p>
            <a:pPr algn="l"/>
            <a:r>
              <a:rPr lang="sk-SK" sz="2000" smtClean="0">
                <a:solidFill>
                  <a:schemeClr val="tx1"/>
                </a:solidFill>
              </a:rPr>
              <a:t>Predseda KR				: Ján Tomčík</a:t>
            </a:r>
          </a:p>
          <a:p>
            <a:pPr algn="l"/>
            <a:r>
              <a:rPr lang="sk-SK" sz="2000" smtClean="0">
                <a:solidFill>
                  <a:schemeClr val="tx1"/>
                </a:solidFill>
              </a:rPr>
              <a:t>Podpredseda KR, vedúci školiaceho úseku	: Viliam Vais</a:t>
            </a:r>
          </a:p>
          <a:p>
            <a:pPr algn="l"/>
            <a:r>
              <a:rPr lang="sk-SK" sz="2000" smtClean="0">
                <a:solidFill>
                  <a:schemeClr val="tx1"/>
                </a:solidFill>
              </a:rPr>
              <a:t>Tajomník				: Andrej Hrmo</a:t>
            </a:r>
          </a:p>
          <a:p>
            <a:pPr algn="l"/>
            <a:r>
              <a:rPr lang="sk-SK" sz="2000" smtClean="0">
                <a:solidFill>
                  <a:schemeClr val="tx1"/>
                </a:solidFill>
              </a:rPr>
              <a:t>Technický úsek				: Miroslava Migaľová</a:t>
            </a:r>
          </a:p>
          <a:p>
            <a:pPr algn="l"/>
            <a:r>
              <a:rPr lang="sk-SK" sz="2000" smtClean="0">
                <a:solidFill>
                  <a:schemeClr val="tx1"/>
                </a:solidFill>
              </a:rPr>
              <a:t>Obsadzovací úsek				: Ľudovít Perašín</a:t>
            </a:r>
          </a:p>
          <a:p>
            <a:pPr algn="l"/>
            <a:r>
              <a:rPr lang="sk-SK" sz="2000" smtClean="0">
                <a:solidFill>
                  <a:schemeClr val="tx1"/>
                </a:solidFill>
              </a:rPr>
              <a:t>Projekt Talent				: Ivan Roštár</a:t>
            </a:r>
          </a:p>
          <a:p>
            <a:pPr algn="l"/>
            <a:r>
              <a:rPr lang="sk-SK" sz="2000" smtClean="0">
                <a:solidFill>
                  <a:schemeClr val="tx1"/>
                </a:solidFill>
              </a:rPr>
              <a:t>Člen KR, člen školiaceho úseku		: Michal Očenáš</a:t>
            </a:r>
          </a:p>
          <a:p>
            <a:pPr algn="l"/>
            <a:r>
              <a:rPr lang="sk-SK" sz="2000" smtClean="0">
                <a:solidFill>
                  <a:schemeClr val="tx1"/>
                </a:solidFill>
              </a:rPr>
              <a:t>Úseku delegátov 	zväzu			: Karol Poláček</a:t>
            </a:r>
          </a:p>
          <a:p>
            <a:pPr algn="l"/>
            <a:r>
              <a:rPr lang="sk-SK" sz="2000" smtClean="0">
                <a:solidFill>
                  <a:schemeClr val="tx1"/>
                </a:solidFill>
              </a:rPr>
              <a:t>Analýza sťažností 	, zodpovedný za FP	: Miroslav Fajčík</a:t>
            </a:r>
          </a:p>
          <a:p>
            <a:pPr algn="l"/>
            <a:r>
              <a:rPr lang="sk-SK" sz="2000" smtClean="0">
                <a:solidFill>
                  <a:schemeClr val="tx1"/>
                </a:solidFill>
              </a:rPr>
              <a:t>Video úsek a správca webu		: Milan Staník</a:t>
            </a:r>
          </a:p>
          <a:p>
            <a:pPr algn="l"/>
            <a:endParaRPr lang="sk-SK" sz="2800" smtClean="0">
              <a:solidFill>
                <a:schemeClr val="tx1"/>
              </a:solidFill>
            </a:endParaRPr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333375"/>
            <a:ext cx="8604250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B2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ctrTitle"/>
          </p:nvPr>
        </p:nvSpPr>
        <p:spPr>
          <a:xfrm>
            <a:off x="685800" y="260350"/>
            <a:ext cx="7772400" cy="1512888"/>
          </a:xfrm>
        </p:spPr>
        <p:txBody>
          <a:bodyPr/>
          <a:lstStyle/>
          <a:p>
            <a:r>
              <a:rPr lang="sk-SK" smtClean="0"/>
              <a:t>Stredoslovenský futbalový zväz</a:t>
            </a:r>
            <a:br>
              <a:rPr lang="sk-SK" smtClean="0"/>
            </a:br>
            <a:r>
              <a:rPr lang="sk-SK" sz="3200" smtClean="0"/>
              <a:t>Komisia rozhodcov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850" y="1916113"/>
            <a:ext cx="8604250" cy="4608512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Zasadnutia KR </a:t>
            </a:r>
            <a:r>
              <a:rPr lang="sk-SK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SsFZ</a:t>
            </a:r>
            <a:r>
              <a:rPr lang="sk-SK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jeseň 2016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Zasadnutie KR </a:t>
            </a:r>
            <a:r>
              <a:rPr lang="sk-SK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SsFZ</a:t>
            </a: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01.07.2016 Banská Bystrica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Zasadnutie KR </a:t>
            </a:r>
            <a:r>
              <a:rPr lang="sk-SK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SsFZ</a:t>
            </a: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12.08.2016 Banská Bystrica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Zasadnutie KR </a:t>
            </a:r>
            <a:r>
              <a:rPr lang="sk-SK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SsFZ</a:t>
            </a: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23.09.2016 Demänovská dolina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Zasadnutie KR </a:t>
            </a:r>
            <a:r>
              <a:rPr lang="sk-SK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SsFZ</a:t>
            </a: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13.10.2016 Banská Bystrica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Zasadnutie KR </a:t>
            </a:r>
            <a:r>
              <a:rPr lang="sk-SK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SsFZ</a:t>
            </a: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10.11.2016 Banská Bystrica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Zasadnutia KR </a:t>
            </a:r>
            <a:r>
              <a:rPr lang="sk-SK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SsFZ</a:t>
            </a:r>
            <a:r>
              <a:rPr lang="sk-SK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jar 2017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Zasadnutie KR </a:t>
            </a:r>
            <a:r>
              <a:rPr lang="sk-SK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SsFZ</a:t>
            </a: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23.02.2017 Banská Bystrica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Zasadnutie KR </a:t>
            </a:r>
            <a:r>
              <a:rPr lang="sk-SK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SsFZ</a:t>
            </a: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12.03.2017 Liptovský Ján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Zasadnutie KR </a:t>
            </a:r>
            <a:r>
              <a:rPr lang="sk-SK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SsFZ</a:t>
            </a: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07.04.2017 Banská Bystrica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Zasadnutie KR </a:t>
            </a:r>
            <a:r>
              <a:rPr lang="sk-SK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SsFZ</a:t>
            </a: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26.04.2017 Banská Bystrica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Zasadnutie KR </a:t>
            </a:r>
            <a:r>
              <a:rPr lang="sk-SK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SsFZ</a:t>
            </a: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08.05.2017 Banská Bystrica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Zasadnutie KR </a:t>
            </a:r>
            <a:r>
              <a:rPr lang="sk-SK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SsFZ</a:t>
            </a: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09.06.2017 Banská Bystrica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Zasadnutie KR </a:t>
            </a:r>
            <a:r>
              <a:rPr lang="sk-SK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SsFZ</a:t>
            </a:r>
            <a:r>
              <a:rPr lang="sk-SK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22.06.2017 Demänovská dolina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sk-SK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sk-SK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sk-SK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sk-SK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sk-SK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sk-SK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sk-SK" sz="2800" dirty="0">
              <a:solidFill>
                <a:schemeClr val="tx1"/>
              </a:solidFill>
            </a:endParaRP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333375"/>
            <a:ext cx="8604250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B2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ctrTitle"/>
          </p:nvPr>
        </p:nvSpPr>
        <p:spPr>
          <a:xfrm>
            <a:off x="685800" y="260350"/>
            <a:ext cx="7772400" cy="1512888"/>
          </a:xfrm>
        </p:spPr>
        <p:txBody>
          <a:bodyPr/>
          <a:lstStyle/>
          <a:p>
            <a:r>
              <a:rPr lang="sk-SK" smtClean="0"/>
              <a:t>Stredoslovenský futbalový zväz</a:t>
            </a:r>
            <a:br>
              <a:rPr lang="sk-SK" smtClean="0"/>
            </a:br>
            <a:r>
              <a:rPr lang="sk-SK" sz="3200" smtClean="0"/>
              <a:t>Komisia rozhodcov</a:t>
            </a:r>
          </a:p>
        </p:txBody>
      </p:sp>
      <p:sp>
        <p:nvSpPr>
          <p:cNvPr id="15363" name="Podnadpis 2"/>
          <p:cNvSpPr>
            <a:spLocks noGrp="1"/>
          </p:cNvSpPr>
          <p:nvPr>
            <p:ph type="subTitle" idx="1"/>
          </p:nvPr>
        </p:nvSpPr>
        <p:spPr>
          <a:xfrm>
            <a:off x="323850" y="1916113"/>
            <a:ext cx="8424863" cy="4608512"/>
          </a:xfrm>
        </p:spPr>
        <p:txBody>
          <a:bodyPr/>
          <a:lstStyle/>
          <a:p>
            <a:r>
              <a:rPr lang="sk-SK" sz="2800" smtClean="0">
                <a:solidFill>
                  <a:schemeClr val="tx1"/>
                </a:solidFill>
              </a:rPr>
              <a:t>Vyhodnotenie súťaže </a:t>
            </a:r>
          </a:p>
          <a:p>
            <a:r>
              <a:rPr lang="sk-SK" sz="2000" smtClean="0">
                <a:solidFill>
                  <a:schemeClr val="tx1"/>
                </a:solidFill>
              </a:rPr>
              <a:t>Sezóna 2016/2017</a:t>
            </a:r>
          </a:p>
          <a:p>
            <a:r>
              <a:rPr lang="sk-SK" sz="2000" b="1" smtClean="0">
                <a:solidFill>
                  <a:schemeClr val="tx1"/>
                </a:solidFill>
              </a:rPr>
              <a:t>Riešené sťažnosti a námietky (vrátane mládežníckych stretnutí)</a:t>
            </a:r>
          </a:p>
          <a:p>
            <a:pPr algn="l"/>
            <a:r>
              <a:rPr lang="sk-SK" sz="2000" b="1" smtClean="0">
                <a:solidFill>
                  <a:schemeClr val="tx1"/>
                </a:solidFill>
              </a:rPr>
              <a:t>			  Jeseň 2016		Jar 2017		</a:t>
            </a:r>
          </a:p>
          <a:p>
            <a:pPr algn="l"/>
            <a:r>
              <a:rPr lang="sk-SK" sz="2000" b="1" u="sng" smtClean="0">
                <a:solidFill>
                  <a:schemeClr val="tx1"/>
                </a:solidFill>
              </a:rPr>
              <a:t>Spolu			:27 (+1 neriešená)		23	</a:t>
            </a:r>
          </a:p>
          <a:p>
            <a:pPr algn="l"/>
            <a:r>
              <a:rPr lang="sk-SK" sz="2000" b="1" smtClean="0">
                <a:solidFill>
                  <a:schemeClr val="tx1"/>
                </a:solidFill>
              </a:rPr>
              <a:t>Opodstatnené		:	4			7	</a:t>
            </a:r>
          </a:p>
          <a:p>
            <a:pPr algn="l"/>
            <a:r>
              <a:rPr lang="sk-SK" sz="2000" b="1" smtClean="0">
                <a:solidFill>
                  <a:schemeClr val="tx1"/>
                </a:solidFill>
              </a:rPr>
              <a:t>Čiastočne opodstatnené	:	7			2	</a:t>
            </a:r>
          </a:p>
          <a:p>
            <a:pPr algn="l"/>
            <a:r>
              <a:rPr lang="sk-SK" sz="2000" b="1" smtClean="0">
                <a:solidFill>
                  <a:schemeClr val="tx1"/>
                </a:solidFill>
              </a:rPr>
              <a:t>Neopodstatnené		:	9			4</a:t>
            </a:r>
          </a:p>
          <a:p>
            <a:pPr algn="l"/>
            <a:r>
              <a:rPr lang="sk-SK" sz="2000" b="1" smtClean="0">
                <a:solidFill>
                  <a:schemeClr val="tx1"/>
                </a:solidFill>
              </a:rPr>
              <a:t>Nepreukázateľná		:	2			3</a:t>
            </a:r>
          </a:p>
          <a:p>
            <a:pPr algn="l"/>
            <a:r>
              <a:rPr lang="sk-SK" sz="2000" b="1" smtClean="0">
                <a:solidFill>
                  <a:schemeClr val="tx1"/>
                </a:solidFill>
              </a:rPr>
              <a:t>Nespĺňa náležitosti	:	4			1</a:t>
            </a:r>
          </a:p>
          <a:p>
            <a:pPr algn="l"/>
            <a:r>
              <a:rPr lang="sk-SK" sz="2000" b="1" smtClean="0">
                <a:solidFill>
                  <a:schemeClr val="tx1"/>
                </a:solidFill>
              </a:rPr>
              <a:t>Odvolaná		:	1			1</a:t>
            </a:r>
          </a:p>
          <a:p>
            <a:pPr algn="l"/>
            <a:r>
              <a:rPr lang="sk-SK" sz="1400" b="1" smtClean="0">
                <a:solidFill>
                  <a:schemeClr val="tx1"/>
                </a:solidFill>
              </a:rPr>
              <a:t>Iné			:	1 		5 (vl.zistenia+3 nesúhlas R)	</a:t>
            </a:r>
          </a:p>
          <a:p>
            <a:pPr algn="l"/>
            <a:r>
              <a:rPr lang="sk-SK" sz="2000" b="1" smtClean="0">
                <a:solidFill>
                  <a:schemeClr val="tx1"/>
                </a:solidFill>
              </a:rPr>
              <a:t>				</a:t>
            </a:r>
          </a:p>
          <a:p>
            <a:pPr algn="l"/>
            <a:endParaRPr lang="sk-SK" sz="2000" b="1" smtClean="0">
              <a:solidFill>
                <a:schemeClr val="tx1"/>
              </a:solidFill>
            </a:endParaRPr>
          </a:p>
          <a:p>
            <a:pPr algn="l"/>
            <a:endParaRPr lang="sk-SK" sz="2000" b="1" smtClean="0">
              <a:solidFill>
                <a:schemeClr val="tx1"/>
              </a:solidFill>
            </a:endParaRPr>
          </a:p>
          <a:p>
            <a:pPr algn="l"/>
            <a:endParaRPr lang="sk-SK" sz="2000" b="1" smtClean="0">
              <a:solidFill>
                <a:schemeClr val="tx1"/>
              </a:solidFill>
            </a:endParaRPr>
          </a:p>
          <a:p>
            <a:pPr algn="l"/>
            <a:endParaRPr lang="sk-SK" sz="2000" b="1" smtClean="0">
              <a:solidFill>
                <a:schemeClr val="tx1"/>
              </a:solidFill>
            </a:endParaRPr>
          </a:p>
          <a:p>
            <a:pPr algn="l"/>
            <a:endParaRPr lang="sk-SK" sz="2000" smtClean="0">
              <a:solidFill>
                <a:schemeClr val="tx1"/>
              </a:solidFill>
            </a:endParaRPr>
          </a:p>
          <a:p>
            <a:pPr algn="l"/>
            <a:endParaRPr lang="sk-SK" sz="2000" smtClean="0">
              <a:solidFill>
                <a:schemeClr val="tx1"/>
              </a:solidFill>
            </a:endParaRPr>
          </a:p>
          <a:p>
            <a:pPr algn="l"/>
            <a:endParaRPr lang="sk-SK" sz="2000" smtClean="0">
              <a:solidFill>
                <a:schemeClr val="tx1"/>
              </a:solidFill>
            </a:endParaRPr>
          </a:p>
          <a:p>
            <a:pPr algn="l"/>
            <a:r>
              <a:rPr lang="sk-SK" sz="2000" i="1" smtClean="0">
                <a:solidFill>
                  <a:schemeClr val="tx1"/>
                </a:solidFill>
              </a:rPr>
              <a:t>								</a:t>
            </a:r>
            <a:r>
              <a:rPr lang="sk-SK" sz="2000" smtClean="0">
                <a:solidFill>
                  <a:schemeClr val="tx1"/>
                </a:solidFill>
              </a:rPr>
              <a:t>	</a:t>
            </a:r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333375"/>
            <a:ext cx="8604250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B2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ctrTitle"/>
          </p:nvPr>
        </p:nvSpPr>
        <p:spPr>
          <a:xfrm>
            <a:off x="685800" y="260350"/>
            <a:ext cx="7772400" cy="1512888"/>
          </a:xfrm>
        </p:spPr>
        <p:txBody>
          <a:bodyPr/>
          <a:lstStyle/>
          <a:p>
            <a:r>
              <a:rPr lang="sk-SK" smtClean="0"/>
              <a:t>Stredoslovenský futbalový zväz</a:t>
            </a:r>
            <a:br>
              <a:rPr lang="sk-SK" smtClean="0"/>
            </a:br>
            <a:r>
              <a:rPr lang="sk-SK" sz="3200" smtClean="0"/>
              <a:t>Komisia rozhodcov</a:t>
            </a:r>
          </a:p>
        </p:txBody>
      </p:sp>
      <p:sp>
        <p:nvSpPr>
          <p:cNvPr id="16387" name="Podnadpis 2"/>
          <p:cNvSpPr>
            <a:spLocks noGrp="1"/>
          </p:cNvSpPr>
          <p:nvPr>
            <p:ph type="subTitle" idx="1"/>
          </p:nvPr>
        </p:nvSpPr>
        <p:spPr>
          <a:xfrm>
            <a:off x="323850" y="1916113"/>
            <a:ext cx="8604250" cy="4656137"/>
          </a:xfrm>
        </p:spPr>
        <p:txBody>
          <a:bodyPr/>
          <a:lstStyle/>
          <a:p>
            <a:r>
              <a:rPr lang="sk-SK" sz="2400" i="1" smtClean="0">
                <a:solidFill>
                  <a:schemeClr val="tx1"/>
                </a:solidFill>
              </a:rPr>
              <a:t>PREHĽAD hodnotenia a sťažností v sezóne 2016/2017</a:t>
            </a:r>
            <a:r>
              <a:rPr lang="sk-SK" sz="2000" smtClean="0">
                <a:solidFill>
                  <a:schemeClr val="tx1"/>
                </a:solidFill>
              </a:rPr>
              <a:t>	</a:t>
            </a:r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333375"/>
            <a:ext cx="8604250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uľka 4"/>
          <p:cNvGraphicFramePr>
            <a:graphicFrameLocks noGrp="1"/>
          </p:cNvGraphicFramePr>
          <p:nvPr/>
        </p:nvGraphicFramePr>
        <p:xfrm>
          <a:off x="290513" y="2636838"/>
          <a:ext cx="8210550" cy="355123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84022"/>
                <a:gridCol w="821006"/>
                <a:gridCol w="821006"/>
                <a:gridCol w="821006"/>
                <a:gridCol w="821006"/>
                <a:gridCol w="821006"/>
                <a:gridCol w="821006"/>
              </a:tblGrid>
              <a:tr h="786828">
                <a:tc rowSpan="2">
                  <a:txBody>
                    <a:bodyPr/>
                    <a:lstStyle/>
                    <a:p>
                      <a:pPr algn="ctr"/>
                      <a:endParaRPr lang="sk-SK" dirty="0" smtClean="0"/>
                    </a:p>
                    <a:p>
                      <a:pPr algn="ctr"/>
                      <a:endParaRPr lang="sk-SK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sk-SK" dirty="0" smtClean="0"/>
                    </a:p>
                    <a:p>
                      <a:pPr algn="ctr"/>
                      <a:r>
                        <a:rPr lang="sk-SK" dirty="0" smtClean="0"/>
                        <a:t>III.L</a:t>
                      </a:r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sk-SK" dirty="0" smtClean="0"/>
                    </a:p>
                    <a:p>
                      <a:pPr algn="ctr"/>
                      <a:r>
                        <a:rPr lang="sk-SK" dirty="0" smtClean="0"/>
                        <a:t>IV.L</a:t>
                      </a:r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sk-SK" dirty="0" smtClean="0"/>
                    </a:p>
                    <a:p>
                      <a:pPr algn="ctr"/>
                      <a:r>
                        <a:rPr lang="sk-SK" dirty="0" smtClean="0"/>
                        <a:t>V.L</a:t>
                      </a:r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56202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jeseň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jar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jeseň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jar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jeseň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jar</a:t>
                      </a:r>
                      <a:endParaRPr lang="sk-SK" b="1" dirty="0"/>
                    </a:p>
                  </a:txBody>
                  <a:tcPr/>
                </a:tc>
              </a:tr>
              <a:tr h="890970">
                <a:tc>
                  <a:txBody>
                    <a:bodyPr/>
                    <a:lstStyle/>
                    <a:p>
                      <a:endParaRPr lang="sk-SK" dirty="0" smtClean="0"/>
                    </a:p>
                    <a:p>
                      <a:r>
                        <a:rPr lang="sk-SK" dirty="0" smtClean="0"/>
                        <a:t>Znížené hodnotenie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 smtClean="0"/>
                    </a:p>
                    <a:p>
                      <a:pPr algn="ctr"/>
                      <a:r>
                        <a:rPr lang="sk-SK" dirty="0" smtClean="0"/>
                        <a:t>8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 smtClean="0"/>
                    </a:p>
                    <a:p>
                      <a:pPr algn="ctr"/>
                      <a:r>
                        <a:rPr lang="sk-SK" dirty="0" smtClean="0"/>
                        <a:t>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sz="1600" dirty="0" smtClean="0"/>
                    </a:p>
                    <a:p>
                      <a:pPr algn="ctr"/>
                      <a:r>
                        <a:rPr lang="sk-SK" sz="1600" dirty="0" smtClean="0"/>
                        <a:t>7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sz="1600" dirty="0" smtClean="0"/>
                    </a:p>
                    <a:p>
                      <a:pPr algn="ctr"/>
                      <a:r>
                        <a:rPr lang="sk-SK" sz="1600" dirty="0" smtClean="0"/>
                        <a:t>2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sz="1600" dirty="0" smtClean="0"/>
                    </a:p>
                    <a:p>
                      <a:pPr algn="ctr"/>
                      <a:r>
                        <a:rPr lang="sk-SK" sz="1600" dirty="0" smtClean="0"/>
                        <a:t>10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sz="1600" dirty="0" smtClean="0"/>
                    </a:p>
                    <a:p>
                      <a:pPr algn="ctr"/>
                      <a:r>
                        <a:rPr lang="sk-SK" sz="1600" dirty="0" smtClean="0"/>
                        <a:t>22</a:t>
                      </a:r>
                      <a:endParaRPr lang="sk-SK" sz="1600" dirty="0"/>
                    </a:p>
                  </a:txBody>
                  <a:tcPr/>
                </a:tc>
              </a:tr>
              <a:tr h="1124039">
                <a:tc>
                  <a:txBody>
                    <a:bodyPr/>
                    <a:lstStyle/>
                    <a:p>
                      <a:r>
                        <a:rPr lang="sk-SK" dirty="0" smtClean="0"/>
                        <a:t>Opodstatnené</a:t>
                      </a:r>
                    </a:p>
                    <a:p>
                      <a:r>
                        <a:rPr lang="sk-SK" dirty="0" err="1" smtClean="0"/>
                        <a:t>Čiast.opodstatnené</a:t>
                      </a:r>
                      <a:endParaRPr lang="sk-SK" dirty="0" smtClean="0"/>
                    </a:p>
                    <a:p>
                      <a:r>
                        <a:rPr lang="sk-SK" dirty="0" smtClean="0"/>
                        <a:t>Neopodstatnené</a:t>
                      </a:r>
                    </a:p>
                    <a:p>
                      <a:r>
                        <a:rPr lang="sk-SK" dirty="0" smtClean="0"/>
                        <a:t>Iné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 smtClean="0"/>
                        <a:t>1</a:t>
                      </a:r>
                    </a:p>
                    <a:p>
                      <a:pPr algn="ctr"/>
                      <a:r>
                        <a:rPr lang="sk-SK" sz="1600" dirty="0" smtClean="0"/>
                        <a:t>0</a:t>
                      </a:r>
                    </a:p>
                    <a:p>
                      <a:pPr algn="ctr"/>
                      <a:r>
                        <a:rPr lang="sk-SK" sz="1600" dirty="0" smtClean="0"/>
                        <a:t>0</a:t>
                      </a:r>
                    </a:p>
                    <a:p>
                      <a:pPr algn="ctr"/>
                      <a:r>
                        <a:rPr lang="sk-SK" sz="16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 smtClean="0"/>
                        <a:t>0</a:t>
                      </a:r>
                    </a:p>
                    <a:p>
                      <a:pPr algn="ctr"/>
                      <a:r>
                        <a:rPr lang="sk-SK" sz="1600" dirty="0" smtClean="0"/>
                        <a:t>0</a:t>
                      </a:r>
                    </a:p>
                    <a:p>
                      <a:pPr algn="ctr"/>
                      <a:r>
                        <a:rPr lang="sk-SK" sz="1600" dirty="0" smtClean="0"/>
                        <a:t>0</a:t>
                      </a:r>
                    </a:p>
                    <a:p>
                      <a:pPr algn="ctr"/>
                      <a:r>
                        <a:rPr lang="sk-SK" sz="16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 smtClean="0"/>
                        <a:t>1</a:t>
                      </a:r>
                    </a:p>
                    <a:p>
                      <a:pPr algn="ctr"/>
                      <a:r>
                        <a:rPr lang="sk-SK" sz="1600" dirty="0" smtClean="0"/>
                        <a:t>2</a:t>
                      </a:r>
                    </a:p>
                    <a:p>
                      <a:pPr algn="ctr"/>
                      <a:r>
                        <a:rPr lang="sk-SK" sz="1600" dirty="0" smtClean="0"/>
                        <a:t>4</a:t>
                      </a:r>
                    </a:p>
                    <a:p>
                      <a:pPr algn="ctr"/>
                      <a:r>
                        <a:rPr lang="sk-SK" sz="16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 smtClean="0"/>
                        <a:t>1</a:t>
                      </a:r>
                    </a:p>
                    <a:p>
                      <a:pPr algn="ctr"/>
                      <a:r>
                        <a:rPr lang="sk-SK" sz="1600" dirty="0" smtClean="0"/>
                        <a:t>1</a:t>
                      </a:r>
                    </a:p>
                    <a:p>
                      <a:pPr algn="ctr"/>
                      <a:r>
                        <a:rPr lang="sk-SK" sz="1600" dirty="0" smtClean="0"/>
                        <a:t>1</a:t>
                      </a:r>
                    </a:p>
                    <a:p>
                      <a:pPr algn="ctr"/>
                      <a:r>
                        <a:rPr lang="sk-SK" sz="1600" dirty="0" smtClean="0"/>
                        <a:t>1</a:t>
                      </a:r>
                    </a:p>
                    <a:p>
                      <a:pPr algn="ctr"/>
                      <a:endParaRPr lang="sk-SK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 smtClean="0"/>
                        <a:t>1</a:t>
                      </a:r>
                    </a:p>
                    <a:p>
                      <a:pPr algn="ctr"/>
                      <a:r>
                        <a:rPr lang="sk-SK" sz="1600" dirty="0" smtClean="0"/>
                        <a:t>3</a:t>
                      </a:r>
                    </a:p>
                    <a:p>
                      <a:pPr algn="ctr"/>
                      <a:r>
                        <a:rPr lang="sk-SK" sz="1600" dirty="0" smtClean="0"/>
                        <a:t>3</a:t>
                      </a:r>
                    </a:p>
                    <a:p>
                      <a:pPr algn="ctr"/>
                      <a:r>
                        <a:rPr lang="sk-SK" sz="16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 smtClean="0"/>
                        <a:t>3</a:t>
                      </a:r>
                    </a:p>
                    <a:p>
                      <a:pPr algn="ctr"/>
                      <a:r>
                        <a:rPr lang="sk-SK" sz="1600" dirty="0" smtClean="0"/>
                        <a:t>0</a:t>
                      </a:r>
                    </a:p>
                    <a:p>
                      <a:pPr algn="ctr"/>
                      <a:r>
                        <a:rPr lang="sk-SK" sz="1600" dirty="0" smtClean="0"/>
                        <a:t>2</a:t>
                      </a:r>
                    </a:p>
                    <a:p>
                      <a:pPr algn="ctr"/>
                      <a:r>
                        <a:rPr lang="sk-SK" sz="1600" dirty="0" smtClean="0"/>
                        <a:t>3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B2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ctrTitle"/>
          </p:nvPr>
        </p:nvSpPr>
        <p:spPr>
          <a:xfrm>
            <a:off x="685800" y="260350"/>
            <a:ext cx="7772400" cy="1512888"/>
          </a:xfrm>
        </p:spPr>
        <p:txBody>
          <a:bodyPr/>
          <a:lstStyle/>
          <a:p>
            <a:r>
              <a:rPr lang="sk-SK" smtClean="0"/>
              <a:t>Stredoslovenský futbalový zväz</a:t>
            </a:r>
            <a:br>
              <a:rPr lang="sk-SK" smtClean="0"/>
            </a:br>
            <a:r>
              <a:rPr lang="sk-SK" sz="3200" smtClean="0"/>
              <a:t>Komisia rozhodcov</a:t>
            </a:r>
          </a:p>
        </p:txBody>
      </p:sp>
      <p:sp>
        <p:nvSpPr>
          <p:cNvPr id="17411" name="Podnadpis 2"/>
          <p:cNvSpPr>
            <a:spLocks noGrp="1"/>
          </p:cNvSpPr>
          <p:nvPr>
            <p:ph type="subTitle" idx="1"/>
          </p:nvPr>
        </p:nvSpPr>
        <p:spPr>
          <a:xfrm>
            <a:off x="323850" y="1700213"/>
            <a:ext cx="8604250" cy="4824412"/>
          </a:xfrm>
        </p:spPr>
        <p:txBody>
          <a:bodyPr/>
          <a:lstStyle/>
          <a:p>
            <a:r>
              <a:rPr lang="sk-SK" sz="2000" b="1" i="1" smtClean="0">
                <a:solidFill>
                  <a:schemeClr val="tx1"/>
                </a:solidFill>
              </a:rPr>
              <a:t>Prehľad výkonnosti R v sezóne 2016/2017 podľa hodnotenia </a:t>
            </a:r>
            <a:r>
              <a:rPr lang="sk-SK" sz="2400" i="1" smtClean="0">
                <a:solidFill>
                  <a:schemeClr val="tx1"/>
                </a:solidFill>
              </a:rPr>
              <a:t>DZ</a:t>
            </a:r>
          </a:p>
          <a:p>
            <a:r>
              <a:rPr lang="sk-SK" sz="2000" smtClean="0">
                <a:solidFill>
                  <a:schemeClr val="tx1"/>
                </a:solidFill>
              </a:rPr>
              <a:t>	</a:t>
            </a:r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333375"/>
            <a:ext cx="8604250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7465" name="Group 57"/>
          <p:cNvGraphicFramePr>
            <a:graphicFrameLocks noGrp="1"/>
          </p:cNvGraphicFramePr>
          <p:nvPr/>
        </p:nvGraphicFramePr>
        <p:xfrm>
          <a:off x="468313" y="2165350"/>
          <a:ext cx="8459787" cy="4529138"/>
        </p:xfrm>
        <a:graphic>
          <a:graphicData uri="http://schemas.openxmlformats.org/drawingml/2006/table">
            <a:tbl>
              <a:tblPr/>
              <a:tblGrid>
                <a:gridCol w="1409700"/>
                <a:gridCol w="1409700"/>
                <a:gridCol w="2819400"/>
                <a:gridCol w="2820987"/>
              </a:tblGrid>
              <a:tr h="4873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III.L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IV.liga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V.liga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7609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4873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Holas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Šimovič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Petrinec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Batiz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Horný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Chudý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Gregorec Michal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Považan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Ligas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Oružinský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Pasztor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Herdeľ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Šašváry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Budáč M.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Dodok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Dančo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Krajči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Krahulec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Krajník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Legíň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Hrívik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Badura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Olšiak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Rojík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Jaroščiak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Labuda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Janíček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Burger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B2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ctrTitle"/>
          </p:nvPr>
        </p:nvSpPr>
        <p:spPr>
          <a:xfrm>
            <a:off x="685800" y="260350"/>
            <a:ext cx="7772400" cy="1311275"/>
          </a:xfrm>
        </p:spPr>
        <p:txBody>
          <a:bodyPr/>
          <a:lstStyle/>
          <a:p>
            <a:r>
              <a:rPr lang="sk-SK" smtClean="0"/>
              <a:t>Stredoslovenský futbalový zväz</a:t>
            </a:r>
            <a:br>
              <a:rPr lang="sk-SK" smtClean="0"/>
            </a:br>
            <a:r>
              <a:rPr lang="sk-SK" sz="3200" smtClean="0"/>
              <a:t>Komisia rozhodcov</a:t>
            </a:r>
          </a:p>
        </p:txBody>
      </p:sp>
      <p:sp>
        <p:nvSpPr>
          <p:cNvPr id="18435" name="Podnadpis 2"/>
          <p:cNvSpPr>
            <a:spLocks noGrp="1"/>
          </p:cNvSpPr>
          <p:nvPr>
            <p:ph type="subTitle" idx="1"/>
          </p:nvPr>
        </p:nvSpPr>
        <p:spPr>
          <a:xfrm>
            <a:off x="323850" y="1700213"/>
            <a:ext cx="8604250" cy="5014912"/>
          </a:xfrm>
        </p:spPr>
        <p:txBody>
          <a:bodyPr/>
          <a:lstStyle/>
          <a:p>
            <a:r>
              <a:rPr lang="sk-SK" sz="2000" smtClean="0">
                <a:solidFill>
                  <a:schemeClr val="tx1"/>
                </a:solidFill>
              </a:rPr>
              <a:t>	</a:t>
            </a:r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14313"/>
            <a:ext cx="860425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Podnadpis 2"/>
          <p:cNvSpPr txBox="1">
            <a:spLocks/>
          </p:cNvSpPr>
          <p:nvPr/>
        </p:nvSpPr>
        <p:spPr bwMode="auto">
          <a:xfrm>
            <a:off x="357188" y="1714500"/>
            <a:ext cx="8604250" cy="501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sk-SK" sz="2000">
                <a:latin typeface="Calibri" pitchFamily="34" charset="0"/>
              </a:rPr>
              <a:t>	</a:t>
            </a:r>
          </a:p>
        </p:txBody>
      </p:sp>
      <p:pic>
        <p:nvPicPr>
          <p:cNvPr id="18438" name="Obrázek 6" descr="NL obr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1714500"/>
            <a:ext cx="8643938" cy="492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B2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ctrTitle"/>
          </p:nvPr>
        </p:nvSpPr>
        <p:spPr>
          <a:xfrm>
            <a:off x="685800" y="260350"/>
            <a:ext cx="7772400" cy="1311275"/>
          </a:xfrm>
        </p:spPr>
        <p:txBody>
          <a:bodyPr/>
          <a:lstStyle/>
          <a:p>
            <a:r>
              <a:rPr lang="sk-SK" smtClean="0"/>
              <a:t>Stredoslovenský futbalový zväz</a:t>
            </a:r>
            <a:br>
              <a:rPr lang="sk-SK" smtClean="0"/>
            </a:br>
            <a:r>
              <a:rPr lang="sk-SK" sz="3200" smtClean="0"/>
              <a:t>Komisia rozhodcov</a:t>
            </a:r>
          </a:p>
        </p:txBody>
      </p:sp>
      <p:sp>
        <p:nvSpPr>
          <p:cNvPr id="19459" name="Podnadpis 2"/>
          <p:cNvSpPr>
            <a:spLocks noGrp="1"/>
          </p:cNvSpPr>
          <p:nvPr>
            <p:ph type="subTitle" idx="1"/>
          </p:nvPr>
        </p:nvSpPr>
        <p:spPr>
          <a:xfrm>
            <a:off x="323850" y="1700213"/>
            <a:ext cx="8604250" cy="5014912"/>
          </a:xfrm>
        </p:spPr>
        <p:txBody>
          <a:bodyPr/>
          <a:lstStyle/>
          <a:p>
            <a:r>
              <a:rPr lang="sk-SK" sz="2000" smtClean="0">
                <a:solidFill>
                  <a:schemeClr val="tx1"/>
                </a:solidFill>
              </a:rPr>
              <a:t>	</a:t>
            </a:r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14313"/>
            <a:ext cx="860425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Obrázek 4" descr="NJ DZ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1854200"/>
            <a:ext cx="8572500" cy="428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1001</TotalTime>
  <Words>314</Words>
  <Application>Microsoft Office PowerPoint</Application>
  <PresentationFormat>Prezentácia na obrazovke (4:3)</PresentationFormat>
  <Paragraphs>153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Šablóna návrhu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2" baseType="lpstr">
      <vt:lpstr>Calibri</vt:lpstr>
      <vt:lpstr>Arial</vt:lpstr>
      <vt:lpstr>Times New Roman</vt:lpstr>
      <vt:lpstr>+mj-lt</vt:lpstr>
      <vt:lpstr>Motív Office</vt:lpstr>
      <vt:lpstr>Stredoslovenský futbalový zväz Komisia rozhodcov</vt:lpstr>
      <vt:lpstr>Stredoslovenský futbalový zväz Komisia rozhodcov</vt:lpstr>
      <vt:lpstr>Stredoslovenský futbalový zväz Komisia rozhodcov</vt:lpstr>
      <vt:lpstr>Stredoslovenský futbalový zväz Komisia rozhodcov</vt:lpstr>
      <vt:lpstr>Stredoslovenský futbalový zväz Komisia rozhodcov</vt:lpstr>
      <vt:lpstr>Stredoslovenský futbalový zväz Komisia rozhodcov</vt:lpstr>
      <vt:lpstr>Stredoslovenský futbalový zväz Komisia rozhodcov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mirka</dc:creator>
  <cp:lastModifiedBy>hrmo</cp:lastModifiedBy>
  <cp:revision>140</cp:revision>
  <dcterms:created xsi:type="dcterms:W3CDTF">2014-12-01T17:59:02Z</dcterms:created>
  <dcterms:modified xsi:type="dcterms:W3CDTF">2017-06-28T06:42:36Z</dcterms:modified>
</cp:coreProperties>
</file>