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7" r:id="rId4"/>
    <p:sldId id="263" r:id="rId5"/>
    <p:sldId id="264" r:id="rId6"/>
    <p:sldId id="259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230"/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1" autoAdjust="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1EEE-C399-4D71-A307-A3FA1DD12B9E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064DA-B694-4743-873B-5D47DAD301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516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26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43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374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43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505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5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3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933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84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861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838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3BB5-5F7E-41C1-B0C2-CFBB035462D0}" type="datetimeFigureOut">
              <a:rPr lang="sk-SK" smtClean="0"/>
              <a:t>3. 12. 2015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F6169-20AB-48CA-B95F-FFC98AF1E6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514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jekkel@gmail.com" TargetMode="External"/><Relationship Id="rId7" Type="http://schemas.openxmlformats.org/officeDocument/2006/relationships/hyperlink" Target="mailto:marekkoleno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a.siranec@gmail.com" TargetMode="External"/><Relationship Id="rId5" Type="http://schemas.openxmlformats.org/officeDocument/2006/relationships/hyperlink" Target="mailto:tomasperexta@gmail.com" TargetMode="External"/><Relationship Id="rId4" Type="http://schemas.openxmlformats.org/officeDocument/2006/relationships/hyperlink" Target="mailto:erik1gemzicky@gmail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bladko@hotmail.com" TargetMode="External"/><Relationship Id="rId3" Type="http://schemas.openxmlformats.org/officeDocument/2006/relationships/hyperlink" Target="mailto:janci.rojcek@gmail.com" TargetMode="External"/><Relationship Id="rId7" Type="http://schemas.openxmlformats.org/officeDocument/2006/relationships/hyperlink" Target="mailto:belkolubo@centrum.s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ka.pilsakova@gmail.com" TargetMode="External"/><Relationship Id="rId5" Type="http://schemas.openxmlformats.org/officeDocument/2006/relationships/hyperlink" Target="mailto:peter.hrasko44@gmail.com" TargetMode="External"/><Relationship Id="rId4" Type="http://schemas.openxmlformats.org/officeDocument/2006/relationships/hyperlink" Target="mailto:gregorec@centrum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04448" cy="4608512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Komisia rozhodcov </a:t>
            </a:r>
            <a:r>
              <a:rPr lang="sk-SK" dirty="0">
                <a:solidFill>
                  <a:schemeClr val="tx1"/>
                </a:solidFill>
              </a:rPr>
              <a:t>j</a:t>
            </a:r>
            <a:r>
              <a:rPr lang="sk-SK" dirty="0" smtClean="0">
                <a:solidFill>
                  <a:schemeClr val="tx1"/>
                </a:solidFill>
              </a:rPr>
              <a:t>eseň 2015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Predseda KR			: Ján </a:t>
            </a:r>
            <a:r>
              <a:rPr lang="sk-SK" sz="2000" dirty="0" err="1" smtClean="0">
                <a:solidFill>
                  <a:schemeClr val="tx1"/>
                </a:solidFill>
              </a:rPr>
              <a:t>Tomčík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Podpredseda KR</a:t>
            </a:r>
            <a:r>
              <a:rPr lang="sk-SK" sz="2000" dirty="0">
                <a:solidFill>
                  <a:schemeClr val="tx1"/>
                </a:solidFill>
              </a:rPr>
              <a:t>	</a:t>
            </a:r>
            <a:r>
              <a:rPr lang="sk-SK" sz="2000" dirty="0" smtClean="0">
                <a:solidFill>
                  <a:schemeClr val="tx1"/>
                </a:solidFill>
              </a:rPr>
              <a:t>		: Viliam </a:t>
            </a:r>
            <a:r>
              <a:rPr lang="sk-SK" sz="2000" dirty="0" err="1" smtClean="0">
                <a:solidFill>
                  <a:schemeClr val="tx1"/>
                </a:solidFill>
              </a:rPr>
              <a:t>Vais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Tajomník			: Andrej </a:t>
            </a:r>
            <a:r>
              <a:rPr lang="sk-SK" sz="2000" dirty="0" err="1" smtClean="0">
                <a:solidFill>
                  <a:schemeClr val="tx1"/>
                </a:solidFill>
              </a:rPr>
              <a:t>Hrmo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Technický úsek			: Miroslava </a:t>
            </a:r>
            <a:r>
              <a:rPr lang="sk-SK" sz="2000" dirty="0" err="1" smtClean="0">
                <a:solidFill>
                  <a:schemeClr val="tx1"/>
                </a:solidFill>
              </a:rPr>
              <a:t>Migaľová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Obsadzovací úsek			: Ľudovít </a:t>
            </a:r>
            <a:r>
              <a:rPr lang="sk-SK" sz="2000" dirty="0" err="1" smtClean="0">
                <a:solidFill>
                  <a:schemeClr val="tx1"/>
                </a:solidFill>
              </a:rPr>
              <a:t>Perašín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Projekt Talent			: Ivan Roštár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Školiaci úsek			: Michal </a:t>
            </a:r>
            <a:r>
              <a:rPr lang="sk-SK" sz="2000" dirty="0" err="1" smtClean="0">
                <a:solidFill>
                  <a:schemeClr val="tx1"/>
                </a:solidFill>
              </a:rPr>
              <a:t>Očenáš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Fyzická príprava a fyzické previerky	: Karol </a:t>
            </a:r>
            <a:r>
              <a:rPr lang="sk-SK" sz="2000" dirty="0" err="1" smtClean="0">
                <a:solidFill>
                  <a:schemeClr val="tx1"/>
                </a:solidFill>
              </a:rPr>
              <a:t>Poláček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Vedúci úseku DZ                                   : Karol Poláček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Analýza sťažností a hospodár KR	: Miroslav </a:t>
            </a:r>
            <a:r>
              <a:rPr lang="sk-SK" sz="2000" dirty="0" err="1" smtClean="0">
                <a:solidFill>
                  <a:schemeClr val="tx1"/>
                </a:solidFill>
              </a:rPr>
              <a:t>Fajčík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Video úsek a správca webu	: Milan </a:t>
            </a:r>
            <a:r>
              <a:rPr lang="sk-SK" sz="2000" dirty="0" err="1" smtClean="0">
                <a:solidFill>
                  <a:schemeClr val="tx1"/>
                </a:solidFill>
              </a:rPr>
              <a:t>Staník</a:t>
            </a:r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95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dirty="0" smtClean="0"/>
              <a:t>Jeseň 2015</a:t>
            </a:r>
          </a:p>
          <a:p>
            <a:pPr marL="0" indent="0" algn="ctr">
              <a:buNone/>
            </a:pPr>
            <a:r>
              <a:rPr lang="sk-SK" sz="1400" dirty="0" smtClean="0"/>
              <a:t>Zasadnutia KR </a:t>
            </a:r>
            <a:r>
              <a:rPr lang="sk-SK" sz="1400" dirty="0" err="1" smtClean="0"/>
              <a:t>SsFZ</a:t>
            </a:r>
            <a:endParaRPr lang="sk-SK" sz="1400" dirty="0" smtClean="0"/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9.7.2015  - príprava letného seminára a fyzických previerok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5.8.2015  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28.8.2015 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10.9.2015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1.10.2015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29.10.2015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sk-SK" sz="1800" dirty="0"/>
              <a:t>Banská Bystrica </a:t>
            </a:r>
            <a:r>
              <a:rPr lang="sk-SK" sz="1800" dirty="0" smtClean="0"/>
              <a:t>5.11.2015</a:t>
            </a: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17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k-SK" sz="3200" dirty="0" smtClean="0"/>
              <a:t>Nominačná listina rozhodcov</a:t>
            </a:r>
            <a:br>
              <a:rPr lang="sk-SK" sz="3200" dirty="0" smtClean="0"/>
            </a:br>
            <a:r>
              <a:rPr lang="sk-SK" sz="3200" dirty="0" smtClean="0"/>
              <a:t>2015/2016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Autofit/>
          </a:bodyPr>
          <a:lstStyle/>
          <a:p>
            <a:pPr algn="l"/>
            <a:endParaRPr lang="sk-SK" sz="2000" b="1" dirty="0">
              <a:solidFill>
                <a:schemeClr val="tx1"/>
              </a:solidFill>
            </a:endParaRPr>
          </a:p>
          <a:p>
            <a:pPr algn="l"/>
            <a:endParaRPr lang="sk-SK" sz="2000" b="1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849694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rmAutofit/>
          </a:bodyPr>
          <a:lstStyle/>
          <a:p>
            <a:r>
              <a:rPr lang="sk-SK" sz="2800" dirty="0" smtClean="0"/>
              <a:t>Nominačná listina delegátov</a:t>
            </a:r>
            <a:br>
              <a:rPr lang="sk-SK" sz="2800" dirty="0" smtClean="0"/>
            </a:br>
            <a:r>
              <a:rPr lang="sk-SK" sz="2800" dirty="0" smtClean="0"/>
              <a:t>2015/2016</a:t>
            </a:r>
            <a:endParaRPr lang="sk-SK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24936" cy="4608512"/>
          </a:xfrm>
        </p:spPr>
        <p:txBody>
          <a:bodyPr>
            <a:noAutofit/>
          </a:bodyPr>
          <a:lstStyle/>
          <a:p>
            <a:pPr algn="l"/>
            <a:endParaRPr lang="sk-SK" sz="2000" b="1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i="1" dirty="0" smtClean="0">
                <a:solidFill>
                  <a:schemeClr val="tx1"/>
                </a:solidFill>
              </a:rPr>
              <a:t>								</a:t>
            </a:r>
            <a:r>
              <a:rPr lang="sk-SK" sz="2000" dirty="0" smtClean="0">
                <a:solidFill>
                  <a:schemeClr val="tx1"/>
                </a:solidFill>
              </a:rPr>
              <a:t>	</a:t>
            </a:r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276"/>
            <a:ext cx="8712968" cy="47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24936" cy="4608512"/>
          </a:xfrm>
        </p:spPr>
        <p:txBody>
          <a:bodyPr>
            <a:noAutofit/>
          </a:bodyPr>
          <a:lstStyle/>
          <a:p>
            <a:r>
              <a:rPr lang="sk-SK" sz="2800" dirty="0" smtClean="0">
                <a:solidFill>
                  <a:schemeClr val="tx1"/>
                </a:solidFill>
              </a:rPr>
              <a:t>Vyhodnotenie súťaže dospelých</a:t>
            </a:r>
          </a:p>
          <a:p>
            <a:r>
              <a:rPr lang="sk-SK" sz="2000" dirty="0" smtClean="0">
                <a:solidFill>
                  <a:schemeClr val="tx1"/>
                </a:solidFill>
              </a:rPr>
              <a:t>Jeseň 2015</a:t>
            </a:r>
          </a:p>
          <a:p>
            <a:pPr algn="l"/>
            <a:r>
              <a:rPr lang="sk-SK" sz="2000" b="1" dirty="0">
                <a:solidFill>
                  <a:schemeClr val="tx1"/>
                </a:solidFill>
              </a:rPr>
              <a:t>Riešené sťažnosti a námietky (vrátane mládežníckych stretnutí</a:t>
            </a:r>
            <a:r>
              <a:rPr lang="sk-SK" sz="20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sk-SK" sz="2000" b="1" dirty="0">
                <a:solidFill>
                  <a:schemeClr val="tx1"/>
                </a:solidFill>
              </a:rPr>
              <a:t>	</a:t>
            </a:r>
            <a:r>
              <a:rPr lang="sk-SK" sz="2000" b="1" dirty="0" smtClean="0">
                <a:solidFill>
                  <a:schemeClr val="tx1"/>
                </a:solidFill>
              </a:rPr>
              <a:t>		   </a:t>
            </a:r>
            <a:r>
              <a:rPr lang="sk-SK" sz="1800" dirty="0" smtClean="0">
                <a:solidFill>
                  <a:schemeClr val="tx1"/>
                </a:solidFill>
              </a:rPr>
              <a:t>Jeseň 2014	Jar 2015	</a:t>
            </a:r>
            <a:r>
              <a:rPr lang="sk-SK" sz="2000" dirty="0" smtClean="0">
                <a:solidFill>
                  <a:schemeClr val="tx1"/>
                </a:solidFill>
              </a:rPr>
              <a:t>	</a:t>
            </a:r>
            <a:r>
              <a:rPr lang="sk-SK" sz="2000" b="1" dirty="0" smtClean="0">
                <a:solidFill>
                  <a:schemeClr val="tx1"/>
                </a:solidFill>
              </a:rPr>
              <a:t>Jeseň 2015</a:t>
            </a:r>
          </a:p>
          <a:p>
            <a:pPr algn="l"/>
            <a:endParaRPr lang="sk-SK" sz="2000" b="1" dirty="0">
              <a:solidFill>
                <a:schemeClr val="tx1"/>
              </a:solidFill>
            </a:endParaRPr>
          </a:p>
          <a:p>
            <a:pPr algn="l"/>
            <a:r>
              <a:rPr lang="sk-SK" sz="2000" b="1" dirty="0" smtClean="0">
                <a:solidFill>
                  <a:schemeClr val="tx1"/>
                </a:solidFill>
              </a:rPr>
              <a:t>Spolu			:   </a:t>
            </a:r>
            <a:r>
              <a:rPr lang="sk-SK" sz="1800" dirty="0" smtClean="0">
                <a:solidFill>
                  <a:schemeClr val="tx1"/>
                </a:solidFill>
              </a:rPr>
              <a:t>42		28		</a:t>
            </a:r>
            <a:r>
              <a:rPr lang="sk-SK" sz="2000" b="1" dirty="0" smtClean="0">
                <a:solidFill>
                  <a:schemeClr val="tx1"/>
                </a:solidFill>
              </a:rPr>
              <a:t>25</a:t>
            </a:r>
          </a:p>
          <a:p>
            <a:pPr algn="l"/>
            <a:endParaRPr lang="sk-SK" sz="2000" b="1" dirty="0">
              <a:solidFill>
                <a:schemeClr val="tx1"/>
              </a:solidFill>
            </a:endParaRPr>
          </a:p>
          <a:p>
            <a:pPr algn="l"/>
            <a:r>
              <a:rPr lang="sk-SK" sz="2000" b="1" dirty="0" smtClean="0">
                <a:solidFill>
                  <a:schemeClr val="tx1"/>
                </a:solidFill>
              </a:rPr>
              <a:t>Opodstatnené		:   </a:t>
            </a:r>
            <a:r>
              <a:rPr lang="sk-SK" sz="1800" dirty="0" smtClean="0">
                <a:solidFill>
                  <a:schemeClr val="tx1"/>
                </a:solidFill>
              </a:rPr>
              <a:t>7		3		</a:t>
            </a:r>
            <a:r>
              <a:rPr lang="sk-SK" sz="2000" b="1" dirty="0" err="1" smtClean="0">
                <a:solidFill>
                  <a:schemeClr val="tx1"/>
                </a:solidFill>
              </a:rPr>
              <a:t>3</a:t>
            </a:r>
            <a:endParaRPr lang="sk-SK" sz="1800" dirty="0" smtClean="0">
              <a:solidFill>
                <a:schemeClr val="tx1"/>
              </a:solidFill>
            </a:endParaRPr>
          </a:p>
          <a:p>
            <a:pPr algn="l"/>
            <a:r>
              <a:rPr lang="sk-SK" sz="2000" b="1" dirty="0" smtClean="0">
                <a:solidFill>
                  <a:schemeClr val="tx1"/>
                </a:solidFill>
              </a:rPr>
              <a:t>Čiastočne opodstatnené	:   </a:t>
            </a:r>
            <a:r>
              <a:rPr lang="sk-SK" sz="1800" dirty="0" smtClean="0">
                <a:solidFill>
                  <a:schemeClr val="tx1"/>
                </a:solidFill>
              </a:rPr>
              <a:t>5		3		</a:t>
            </a:r>
            <a:r>
              <a:rPr lang="sk-SK" sz="2000" b="1" dirty="0" smtClean="0">
                <a:solidFill>
                  <a:schemeClr val="tx1"/>
                </a:solidFill>
              </a:rPr>
              <a:t>6</a:t>
            </a:r>
            <a:endParaRPr lang="sk-SK" sz="1800" dirty="0" smtClean="0">
              <a:solidFill>
                <a:schemeClr val="tx1"/>
              </a:solidFill>
            </a:endParaRPr>
          </a:p>
          <a:p>
            <a:pPr algn="l"/>
            <a:r>
              <a:rPr lang="sk-SK" sz="2000" b="1" dirty="0" smtClean="0">
                <a:solidFill>
                  <a:schemeClr val="tx1"/>
                </a:solidFill>
              </a:rPr>
              <a:t>Neopodstatnené		:   </a:t>
            </a:r>
            <a:r>
              <a:rPr lang="sk-SK" sz="1800" dirty="0" smtClean="0">
                <a:solidFill>
                  <a:schemeClr val="tx1"/>
                </a:solidFill>
              </a:rPr>
              <a:t>30		22		</a:t>
            </a:r>
            <a:r>
              <a:rPr lang="sk-SK" sz="2000" b="1" dirty="0" smtClean="0">
                <a:solidFill>
                  <a:schemeClr val="tx1"/>
                </a:solidFill>
              </a:rPr>
              <a:t>16</a:t>
            </a:r>
            <a:endParaRPr lang="sk-SK" sz="1800" dirty="0" smtClean="0">
              <a:solidFill>
                <a:schemeClr val="tx1"/>
              </a:solidFill>
            </a:endParaRPr>
          </a:p>
          <a:p>
            <a:pPr algn="l"/>
            <a:r>
              <a:rPr lang="sk-SK" sz="2000" b="1" dirty="0" smtClean="0">
                <a:solidFill>
                  <a:schemeClr val="tx1"/>
                </a:solidFill>
              </a:rPr>
              <a:t>							</a:t>
            </a:r>
            <a:r>
              <a:rPr lang="sk-SK" sz="1600" dirty="0" smtClean="0">
                <a:solidFill>
                  <a:schemeClr val="tx1"/>
                </a:solidFill>
              </a:rPr>
              <a:t>+ 2 podnety od diváka</a:t>
            </a:r>
          </a:p>
          <a:p>
            <a:pPr algn="l"/>
            <a:r>
              <a:rPr lang="sk-SK" sz="1600" b="1" dirty="0" smtClean="0">
                <a:solidFill>
                  <a:schemeClr val="tx1"/>
                </a:solidFill>
              </a:rPr>
              <a:t>							( z toho 4 x mládež)</a:t>
            </a:r>
          </a:p>
          <a:p>
            <a:pPr algn="l"/>
            <a:endParaRPr lang="sk-SK" sz="2000" b="1" dirty="0">
              <a:solidFill>
                <a:schemeClr val="tx1"/>
              </a:solidFill>
            </a:endParaRPr>
          </a:p>
          <a:p>
            <a:pPr algn="l"/>
            <a:endParaRPr lang="sk-SK" sz="2000" b="1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pPr algn="l"/>
            <a:r>
              <a:rPr lang="sk-SK" sz="2000" i="1" dirty="0" smtClean="0">
                <a:solidFill>
                  <a:schemeClr val="tx1"/>
                </a:solidFill>
              </a:rPr>
              <a:t>								</a:t>
            </a:r>
            <a:r>
              <a:rPr lang="sk-SK" sz="2000" dirty="0" smtClean="0">
                <a:solidFill>
                  <a:schemeClr val="tx1"/>
                </a:solidFill>
              </a:rPr>
              <a:t>	</a:t>
            </a:r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4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04448" cy="4608512"/>
          </a:xfrm>
        </p:spPr>
        <p:txBody>
          <a:bodyPr/>
          <a:lstStyle/>
          <a:p>
            <a:r>
              <a:rPr lang="sk-SK" sz="2400" i="1" dirty="0" smtClean="0">
                <a:solidFill>
                  <a:schemeClr val="tx1"/>
                </a:solidFill>
              </a:rPr>
              <a:t>PREHĽAD hodnotenia s </a:t>
            </a:r>
            <a:r>
              <a:rPr lang="sk-SK" sz="2400" i="1" dirty="0">
                <a:solidFill>
                  <a:schemeClr val="tx1"/>
                </a:solidFill>
              </a:rPr>
              <a:t>s</a:t>
            </a:r>
            <a:r>
              <a:rPr lang="sk-SK" sz="2400" i="1" dirty="0" smtClean="0">
                <a:solidFill>
                  <a:schemeClr val="tx1"/>
                </a:solidFill>
              </a:rPr>
              <a:t>ťažností JESEŇ 2015</a:t>
            </a:r>
            <a:r>
              <a:rPr lang="sk-SK" sz="2000" dirty="0" smtClean="0">
                <a:solidFill>
                  <a:schemeClr val="tx1"/>
                </a:solidFill>
              </a:rPr>
              <a:t>	</a:t>
            </a:r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41379"/>
              </p:ext>
            </p:extLst>
          </p:nvPr>
        </p:nvGraphicFramePr>
        <p:xfrm>
          <a:off x="291034" y="2636912"/>
          <a:ext cx="8529439" cy="38561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0806"/>
                <a:gridCol w="790040"/>
                <a:gridCol w="790040"/>
                <a:gridCol w="790040"/>
                <a:gridCol w="792088"/>
                <a:gridCol w="792088"/>
                <a:gridCol w="792088"/>
                <a:gridCol w="744083"/>
                <a:gridCol w="744083"/>
                <a:gridCol w="744083"/>
              </a:tblGrid>
              <a:tr h="451235">
                <a:tc rowSpan="2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III.L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IV.L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V.L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5123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Jeseň</a:t>
                      </a:r>
                    </a:p>
                    <a:p>
                      <a:pPr algn="ctr"/>
                      <a:r>
                        <a:rPr lang="sk-SK" sz="1400" dirty="0" smtClean="0"/>
                        <a:t>2014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Jar</a:t>
                      </a:r>
                    </a:p>
                    <a:p>
                      <a:pPr algn="ctr"/>
                      <a:r>
                        <a:rPr lang="sk-SK" sz="1400" dirty="0" smtClean="0"/>
                        <a:t>2015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Jeseň</a:t>
                      </a:r>
                    </a:p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2015</a:t>
                      </a:r>
                      <a:endParaRPr lang="sk-SK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Jeseň</a:t>
                      </a:r>
                    </a:p>
                    <a:p>
                      <a:pPr algn="ctr"/>
                      <a:r>
                        <a:rPr lang="sk-SK" sz="1400" dirty="0" smtClean="0"/>
                        <a:t>2014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Jar</a:t>
                      </a:r>
                    </a:p>
                    <a:p>
                      <a:pPr algn="ctr"/>
                      <a:r>
                        <a:rPr lang="sk-SK" sz="1400" dirty="0" smtClean="0"/>
                        <a:t>2015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Jeseň</a:t>
                      </a:r>
                    </a:p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2015</a:t>
                      </a:r>
                      <a:endParaRPr lang="sk-SK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Jeseň</a:t>
                      </a:r>
                    </a:p>
                    <a:p>
                      <a:pPr algn="ctr"/>
                      <a:r>
                        <a:rPr lang="sk-SK" sz="1400" dirty="0" smtClean="0"/>
                        <a:t>2014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Jar</a:t>
                      </a:r>
                    </a:p>
                    <a:p>
                      <a:pPr algn="ctr"/>
                      <a:r>
                        <a:rPr lang="sk-SK" sz="1400" dirty="0" smtClean="0"/>
                        <a:t>2015</a:t>
                      </a:r>
                      <a:endParaRPr lang="sk-SK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Jeseň</a:t>
                      </a:r>
                    </a:p>
                    <a:p>
                      <a:pPr algn="ctr"/>
                      <a:r>
                        <a:rPr lang="sk-SK" sz="1400" b="1" dirty="0" smtClean="0">
                          <a:solidFill>
                            <a:srgbClr val="FF0000"/>
                          </a:solidFill>
                        </a:rPr>
                        <a:t>2015</a:t>
                      </a:r>
                      <a:endParaRPr lang="sk-SK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666538"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Znížené hodnotenie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14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3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8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9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4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8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sk-SK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4B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17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400" dirty="0" smtClean="0"/>
                        <a:t>24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endParaRPr lang="sk-SK" sz="1400" dirty="0" smtClean="0"/>
                    </a:p>
                    <a:p>
                      <a:pPr algn="ctr"/>
                      <a:r>
                        <a:rPr lang="sk-SK" sz="18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sk-SK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sk-SK" sz="16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74B230"/>
                    </a:solidFill>
                  </a:tcPr>
                </a:tc>
              </a:tr>
              <a:tr h="1031393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Opodstatnené</a:t>
                      </a:r>
                    </a:p>
                    <a:p>
                      <a:r>
                        <a:rPr lang="sk-SK" sz="1400" dirty="0" err="1" smtClean="0"/>
                        <a:t>Čias.opodstatnené</a:t>
                      </a:r>
                      <a:endParaRPr lang="sk-SK" sz="1400" dirty="0" smtClean="0"/>
                    </a:p>
                    <a:p>
                      <a:r>
                        <a:rPr lang="sk-SK" sz="1400" dirty="0" smtClean="0"/>
                        <a:t>Neopodstatnené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2</a:t>
                      </a:r>
                    </a:p>
                    <a:p>
                      <a:pPr algn="ctr"/>
                      <a:r>
                        <a:rPr lang="sk-SK" sz="1400" dirty="0" smtClean="0"/>
                        <a:t>4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0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4</a:t>
                      </a:r>
                    </a:p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9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0</a:t>
                      </a:r>
                    </a:p>
                    <a:p>
                      <a:pPr algn="ctr"/>
                      <a:r>
                        <a:rPr lang="sk-SK" sz="1400" dirty="0" smtClean="0"/>
                        <a:t>5</a:t>
                      </a:r>
                      <a:endParaRPr lang="sk-SK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2</a:t>
                      </a:r>
                    </a:p>
                    <a:p>
                      <a:pPr algn="ctr"/>
                      <a:r>
                        <a:rPr lang="sk-SK" sz="1400" dirty="0" smtClean="0"/>
                        <a:t>2</a:t>
                      </a:r>
                    </a:p>
                    <a:p>
                      <a:pPr algn="ctr"/>
                      <a:r>
                        <a:rPr lang="sk-SK" sz="1400" dirty="0" smtClean="0"/>
                        <a:t>10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/>
                        <a:t>1</a:t>
                      </a:r>
                    </a:p>
                    <a:p>
                      <a:pPr algn="ctr"/>
                      <a:r>
                        <a:rPr lang="sk-SK" sz="1400" dirty="0" smtClean="0"/>
                        <a:t>2</a:t>
                      </a:r>
                    </a:p>
                    <a:p>
                      <a:pPr algn="ctr"/>
                      <a:r>
                        <a:rPr lang="sk-SK" sz="1400" dirty="0" smtClean="0"/>
                        <a:t>12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9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04448" cy="4824536"/>
          </a:xfrm>
        </p:spPr>
        <p:txBody>
          <a:bodyPr/>
          <a:lstStyle/>
          <a:p>
            <a:r>
              <a:rPr lang="sk-SK" sz="2000" b="1" i="1" dirty="0" smtClean="0">
                <a:solidFill>
                  <a:schemeClr val="tx1"/>
                </a:solidFill>
              </a:rPr>
              <a:t>Prehľad výkonnosti R po jesennej časti 2015 podľa hodnotenia </a:t>
            </a:r>
            <a:r>
              <a:rPr lang="sk-SK" sz="2400" i="1" dirty="0" smtClean="0">
                <a:solidFill>
                  <a:schemeClr val="tx1"/>
                </a:solidFill>
              </a:rPr>
              <a:t>DZ</a:t>
            </a:r>
          </a:p>
          <a:p>
            <a:r>
              <a:rPr lang="sk-SK" sz="2000" dirty="0" smtClean="0">
                <a:solidFill>
                  <a:schemeClr val="tx1"/>
                </a:solidFill>
              </a:rPr>
              <a:t>	</a:t>
            </a:r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951035"/>
              </p:ext>
            </p:extLst>
          </p:nvPr>
        </p:nvGraphicFramePr>
        <p:xfrm>
          <a:off x="467544" y="2164860"/>
          <a:ext cx="8460432" cy="4414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072"/>
                <a:gridCol w="1410072"/>
                <a:gridCol w="2820144"/>
                <a:gridCol w="2820144"/>
              </a:tblGrid>
              <a:tr h="48691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k-SK" dirty="0" smtClean="0"/>
                        <a:t>III.L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k-SK" dirty="0" smtClean="0"/>
                        <a:t>IV.L</a:t>
                      </a:r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k-SK" dirty="0" smtClean="0"/>
                        <a:t>V.L</a:t>
                      </a:r>
                      <a:endParaRPr lang="sk-SK" dirty="0"/>
                    </a:p>
                  </a:txBody>
                  <a:tcPr/>
                </a:tc>
              </a:tr>
              <a:tr h="4869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k-SK" dirty="0" smtClean="0"/>
                        <a:t>R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k-SK" dirty="0" smtClean="0"/>
                        <a:t>AR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91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None/>
                      </a:pPr>
                      <a:r>
                        <a:rPr lang="sk-SK" sz="1400" baseline="0" dirty="0" smtClean="0"/>
                        <a:t>1.Gemzický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None/>
                      </a:pPr>
                      <a:r>
                        <a:rPr lang="sk-SK" sz="1400" baseline="0" dirty="0" smtClean="0"/>
                        <a:t>1.Behančin(15)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1.Lepieš 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1.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Šlapka</a:t>
                      </a:r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2.Belko (8)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2.Kolofík (14)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2.Ježík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2.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Mosor</a:t>
                      </a:r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3.Hraško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3.Badura 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3.Janíček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3.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Spišák</a:t>
                      </a:r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4.Krajči (8)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4.Čičmanec(13)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4.Koleno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4.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Pásztor</a:t>
                      </a:r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5.Libiak (9)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5.Perexta(12)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5.Jančo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5.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Melich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6.Rojček (11)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6.Súhrada(11)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6.Blichárová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6.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Foltán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  <a:tr h="4869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7.Jaroštiak (7)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k-SK" sz="1400" dirty="0" smtClean="0"/>
                        <a:t>7.Šupej(15)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effectLst/>
                          <a:latin typeface="Arial CE"/>
                        </a:rPr>
                        <a:t> 7.Kucharský </a:t>
                      </a:r>
                      <a:endParaRPr lang="sk-SK" sz="14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 7. </a:t>
                      </a:r>
                      <a:r>
                        <a:rPr lang="sk-SK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CE"/>
                        </a:rPr>
                        <a:t>Jodas</a:t>
                      </a:r>
                      <a:endParaRPr lang="sk-SK" sz="1400" b="0" i="0" u="none" strike="noStrike" dirty="0">
                        <a:solidFill>
                          <a:schemeClr val="tx1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5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04448" cy="4824536"/>
          </a:xfrm>
        </p:spPr>
        <p:txBody>
          <a:bodyPr/>
          <a:lstStyle/>
          <a:p>
            <a:r>
              <a:rPr lang="sk-SK" sz="2000" dirty="0" smtClean="0">
                <a:solidFill>
                  <a:schemeClr val="tx1"/>
                </a:solidFill>
              </a:rPr>
              <a:t>	</a:t>
            </a:r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554405"/>
              </p:ext>
            </p:extLst>
          </p:nvPr>
        </p:nvGraphicFramePr>
        <p:xfrm>
          <a:off x="323528" y="2132856"/>
          <a:ext cx="8604448" cy="4203869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512662"/>
                <a:gridCol w="1829305"/>
                <a:gridCol w="877654"/>
                <a:gridCol w="1550522"/>
                <a:gridCol w="1788004"/>
                <a:gridCol w="1046301"/>
              </a:tblGrid>
              <a:tr h="272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Mentor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e-mailová adresa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800">
                          <a:effectLst/>
                        </a:rPr>
                        <a:t>Telefón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Rozhodca </a:t>
                      </a:r>
                      <a:r>
                        <a:rPr lang="sk-SK" sz="600">
                          <a:effectLst/>
                        </a:rPr>
                        <a:t>/vek/    /ObFZ/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e-mailová adresa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Telefón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663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 – SFZ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Ľubomír Samotný     /2/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lubomir.samotny@pobox.sk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0905 389 594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Tomaš Kolofík 27      BB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Tomáš  Tuma   21      BB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3"/>
                        </a:rPr>
                        <a:t>tomas.kolofik@zoznam.sk</a:t>
                      </a:r>
                      <a:endParaRPr lang="sk-SK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tomi4.tuma@ gmail.com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0915 816 399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0949 707 026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</a:tr>
              <a:tr h="602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 - SFZ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Anton Ihring              /1/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tonoihring@gmail.com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0903 660 163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Michal Považan   23   ZH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michaelpovazan@gmail.com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0911 295 845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</a:tr>
              <a:tr h="727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DP – SFZ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Viliam Vais                /1/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viliam.vais@zoznam.sk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0918 367 540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Erik Gemzický   23    BB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4"/>
                        </a:rPr>
                        <a:t>erik1gemzicky@gmail.com</a:t>
                      </a:r>
                      <a:endParaRPr lang="sk-SK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0915 565 244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</a:tr>
              <a:tr h="807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AR-SFZ-FIFA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Mária súkeníková             /3/ 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Sukenikova11@gmail.com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0917 044 844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indent="77470"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indent="77470"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Boris Krajník     25    ZA </a:t>
                      </a:r>
                    </a:p>
                    <a:p>
                      <a:pPr indent="77470"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Tomáš Perexta   27   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Patrik Širanec    24   ZA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ingboriskrajnik@gmail.com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5"/>
                        </a:rPr>
                        <a:t>tomasperexta@gmail.com</a:t>
                      </a:r>
                      <a:endParaRPr lang="sk-SK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6"/>
                        </a:rPr>
                        <a:t>pa.siranec@gmail.com</a:t>
                      </a:r>
                      <a:endParaRPr lang="sk-SK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0910 136 750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0908 991 604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0911 694 504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0903 924 236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</a:tr>
              <a:tr h="1091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DP- SFZ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Miroslav Minarčík    /3/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minarcikmiroslav@zoznam.sk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0905 102 922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Rastislav Behačin 25 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Marek Koleno  25  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Martin Jaroščiak 28   ZA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rastislav.behancin@gmail.com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7"/>
                        </a:rPr>
                        <a:t>marekkoleno@gmail.com</a:t>
                      </a:r>
                      <a:endParaRPr lang="sk-SK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jarosciak.martin111@gmail.com</a:t>
                      </a:r>
                      <a:endParaRPr lang="sk-SK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0908 845 795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0902 650 953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0917 255 398</a:t>
                      </a:r>
                      <a:endParaRPr lang="sk-SK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6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sk-SK" dirty="0" smtClean="0"/>
              <a:t>Stredoslovenský futbalový zväz</a:t>
            </a:r>
            <a:br>
              <a:rPr lang="sk-SK" dirty="0" smtClean="0"/>
            </a:br>
            <a:r>
              <a:rPr lang="sk-SK" sz="3200" dirty="0" smtClean="0"/>
              <a:t>Komisia rozhodcov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04448" cy="4824536"/>
          </a:xfrm>
        </p:spPr>
        <p:txBody>
          <a:bodyPr/>
          <a:lstStyle/>
          <a:p>
            <a:endParaRPr lang="sk-SK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0444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52808"/>
              </p:ext>
            </p:extLst>
          </p:nvPr>
        </p:nvGraphicFramePr>
        <p:xfrm>
          <a:off x="344032" y="2204864"/>
          <a:ext cx="8583945" cy="36576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509058"/>
                <a:gridCol w="1824947"/>
                <a:gridCol w="875562"/>
                <a:gridCol w="1546827"/>
                <a:gridCol w="1783744"/>
                <a:gridCol w="1043807"/>
              </a:tblGrid>
              <a:tr h="355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Mentor</a:t>
                      </a:r>
                      <a:endParaRPr lang="sk-SK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e-mailová adresa</a:t>
                      </a:r>
                      <a:endParaRPr lang="sk-SK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Telefón</a:t>
                      </a:r>
                      <a:endParaRPr lang="sk-SK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Rozhodca </a:t>
                      </a:r>
                      <a:r>
                        <a:rPr lang="sk-SK" sz="800">
                          <a:effectLst/>
                        </a:rPr>
                        <a:t>/vek/    /ObFZ/</a:t>
                      </a:r>
                      <a:endParaRPr lang="sk-SK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e-mailová adresa</a:t>
                      </a:r>
                      <a:endParaRPr lang="sk-SK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Telefón</a:t>
                      </a:r>
                      <a:endParaRPr lang="sk-SK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 anchor="ctr"/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5140"/>
              </p:ext>
            </p:extLst>
          </p:nvPr>
        </p:nvGraphicFramePr>
        <p:xfrm>
          <a:off x="323527" y="2636912"/>
          <a:ext cx="8604447" cy="3672408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512662"/>
                <a:gridCol w="1829306"/>
                <a:gridCol w="877653"/>
                <a:gridCol w="1550521"/>
                <a:gridCol w="1788005"/>
                <a:gridCol w="1046300"/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b="0" dirty="0" err="1">
                          <a:solidFill>
                            <a:schemeClr val="tx1"/>
                          </a:solidFill>
                          <a:effectLst/>
                        </a:rPr>
                        <a:t>DP-SsFZ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 b="0" dirty="0">
                          <a:solidFill>
                            <a:schemeClr val="tx1"/>
                          </a:solidFill>
                          <a:effectLst/>
                        </a:rPr>
                        <a:t>Stanislav Bomba       /</a:t>
                      </a: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sk-SK" sz="11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0" dirty="0" err="1">
                          <a:solidFill>
                            <a:schemeClr val="tx1"/>
                          </a:solidFill>
                          <a:effectLst/>
                        </a:rPr>
                        <a:t>bombovky@nextra.sk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0905 975 535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Ján  </a:t>
                      </a:r>
                      <a:r>
                        <a:rPr lang="sk-SK" sz="1000" b="0" dirty="0" err="1">
                          <a:solidFill>
                            <a:schemeClr val="tx1"/>
                          </a:solidFill>
                          <a:effectLst/>
                        </a:rPr>
                        <a:t>Rojček</a:t>
                      </a: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        26    LM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u="sng" dirty="0" err="1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janci.rojcek@gmail.com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0915 617 191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DP-SFZ                              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Miroslava Migaľová</a:t>
                      </a:r>
                      <a:r>
                        <a:rPr lang="sk-SK" sz="900">
                          <a:effectLst/>
                        </a:rPr>
                        <a:t>  /4/</a:t>
                      </a:r>
                      <a:r>
                        <a:rPr lang="sk-SK" sz="110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    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migalova.m@gmail.com</a:t>
                      </a:r>
                      <a:endParaRPr lang="sk-SK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0905 762 494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Matúš Gregorec 22    DK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Peter Hraško      27    DK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Evka Pilšáková   29    DK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Sl. Blicharova     28   MT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 dirty="0" err="1">
                          <a:effectLst/>
                          <a:hlinkClick r:id="rId4"/>
                        </a:rPr>
                        <a:t>gregorec@centrum.sk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 dirty="0">
                          <a:effectLst/>
                          <a:hlinkClick r:id="rId5"/>
                        </a:rPr>
                        <a:t>peter.hrasko44@gmail.com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 dirty="0" err="1">
                          <a:effectLst/>
                          <a:hlinkClick r:id="rId6"/>
                        </a:rPr>
                        <a:t>evka.pilsakova@gmail.com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 err="1">
                          <a:effectLst/>
                        </a:rPr>
                        <a:t>slavomira_blicharova@centrum.sk</a:t>
                      </a:r>
                      <a:endParaRPr lang="sk-SK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0944 406 046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0903 827 741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0949 483 976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0918 139 598</a:t>
                      </a:r>
                      <a:endParaRPr lang="sk-SK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 –SFZ 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Miroslav   Fajčík       /</a:t>
                      </a:r>
                      <a:r>
                        <a:rPr lang="sk-SK" sz="900">
                          <a:effectLst/>
                        </a:rPr>
                        <a:t>1/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fajcik.miroslav@gmail.com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0905 637 060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Miroslav Forgáč 22 ZH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forgacm@ gmail.com 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0944 140 387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</a:tr>
              <a:tr h="894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AR-SFZ</a:t>
                      </a:r>
                      <a:endParaRPr lang="sk-SK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Peter Chládek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/2/        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pchp@centrum.sk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0903 310139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Ľubomír Belko     27   CA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Vladimír Baďura  26  CA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7"/>
                        </a:rPr>
                        <a:t>belkolubo@centrum.sk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u="sng">
                          <a:effectLst/>
                          <a:hlinkClick r:id="rId8"/>
                        </a:rPr>
                        <a:t>xbadura@gmail.com</a:t>
                      </a:r>
                      <a:r>
                        <a:rPr lang="sk-SK" sz="900">
                          <a:effectLst/>
                        </a:rPr>
                        <a:t> 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0908 363 320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0907 457 359</a:t>
                      </a:r>
                      <a:endParaRPr lang="sk-SK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857" marR="608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8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279</Words>
  <Application>Microsoft Office PowerPoint</Application>
  <PresentationFormat>Prezentácia na obrazovke (4:3)</PresentationFormat>
  <Paragraphs>438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Stredoslovenský futbalový zväz Komisia rozhodcov</vt:lpstr>
      <vt:lpstr>Stredoslovenský futbalový zväz Komisia rozhodcov</vt:lpstr>
      <vt:lpstr>Nominačná listina rozhodcov 2015/2016</vt:lpstr>
      <vt:lpstr>Nominačná listina delegátov 2015/2016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mirka</dc:creator>
  <cp:lastModifiedBy>tomirtech</cp:lastModifiedBy>
  <cp:revision>113</cp:revision>
  <dcterms:created xsi:type="dcterms:W3CDTF">2014-12-01T17:59:02Z</dcterms:created>
  <dcterms:modified xsi:type="dcterms:W3CDTF">2015-12-03T08:51:39Z</dcterms:modified>
</cp:coreProperties>
</file>