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52" r:id="rId1"/>
  </p:sld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1" r:id="rId10"/>
    <p:sldId id="258" r:id="rId11"/>
    <p:sldId id="264" r:id="rId12"/>
    <p:sldId id="309" r:id="rId13"/>
    <p:sldId id="310" r:id="rId14"/>
    <p:sldId id="271" r:id="rId15"/>
    <p:sldId id="298" r:id="rId16"/>
    <p:sldId id="299" r:id="rId17"/>
    <p:sldId id="300" r:id="rId18"/>
    <p:sldId id="301" r:id="rId19"/>
    <p:sldId id="308" r:id="rId20"/>
    <p:sldId id="302" r:id="rId21"/>
    <p:sldId id="303" r:id="rId22"/>
    <p:sldId id="304" r:id="rId23"/>
    <p:sldId id="305" r:id="rId24"/>
    <p:sldId id="306" r:id="rId25"/>
    <p:sldId id="30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71" autoAdjust="0"/>
  </p:normalViewPr>
  <p:slideViewPr>
    <p:cSldViewPr snapToGrid="0" snapToObjects="1">
      <p:cViewPr>
        <p:scale>
          <a:sx n="80" d="100"/>
          <a:sy n="80" d="100"/>
        </p:scale>
        <p:origin x="-21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7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2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8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4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6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7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7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7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8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3/28/2014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1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3" r:id="rId1"/>
    <p:sldLayoutId id="2147484754" r:id="rId2"/>
    <p:sldLayoutId id="2147484755" r:id="rId3"/>
    <p:sldLayoutId id="2147484756" r:id="rId4"/>
    <p:sldLayoutId id="2147484757" r:id="rId5"/>
    <p:sldLayoutId id="2147484758" r:id="rId6"/>
    <p:sldLayoutId id="2147484759" r:id="rId7"/>
    <p:sldLayoutId id="2147484760" r:id="rId8"/>
    <p:sldLayoutId id="2147484761" r:id="rId9"/>
    <p:sldLayoutId id="2147484762" r:id="rId10"/>
    <p:sldLayoutId id="2147484763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20634" y="570016"/>
            <a:ext cx="7772400" cy="1698172"/>
          </a:xfrm>
        </p:spPr>
        <p:txBody>
          <a:bodyPr>
            <a:normAutofit/>
          </a:bodyPr>
          <a:lstStyle/>
          <a:p>
            <a:r>
              <a:rPr lang="sk-SK" sz="6000" b="1" i="1" dirty="0" smtClean="0"/>
              <a:t>TRÉNER</a:t>
            </a:r>
            <a:br>
              <a:rPr lang="sk-SK" sz="6000" b="1" i="1" dirty="0" smtClean="0"/>
            </a:br>
            <a:endParaRPr lang="en-US" sz="3600" b="1" i="1" dirty="0">
              <a:solidFill>
                <a:srgbClr val="FF00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4619500"/>
            <a:ext cx="6400800" cy="10192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453" y="4123580"/>
            <a:ext cx="3277590" cy="2181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439" y="995297"/>
            <a:ext cx="2631741" cy="3624203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74" y="1772872"/>
            <a:ext cx="2802577" cy="2091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142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u="sng" dirty="0" smtClean="0"/>
              <a:t/>
            </a:r>
            <a:br>
              <a:rPr lang="sk-SK" b="1" u="sng" dirty="0" smtClean="0"/>
            </a:br>
            <a:r>
              <a:rPr lang="sk-SK" b="1" dirty="0"/>
              <a:t>		</a:t>
            </a:r>
            <a:r>
              <a:rPr lang="sk-SK" b="1" u="sng" dirty="0" smtClean="0"/>
              <a:t>Základné </a:t>
            </a:r>
            <a:r>
              <a:rPr lang="sk-SK" b="1" u="sng" dirty="0"/>
              <a:t>organizačné ustanovenia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2421" y="1600200"/>
            <a:ext cx="8748583" cy="5146589"/>
          </a:xfrm>
        </p:spPr>
        <p:txBody>
          <a:bodyPr>
            <a:normAutofit fontScale="77500" lnSpcReduction="20000"/>
          </a:bodyPr>
          <a:lstStyle/>
          <a:p>
            <a:r>
              <a:rPr lang="sk-SK" b="1" dirty="0"/>
              <a:t>Mladšie prípravky (MP</a:t>
            </a:r>
            <a:r>
              <a:rPr lang="sk-SK" b="1" dirty="0" smtClean="0"/>
              <a:t>) – U 9 a U 8 </a:t>
            </a:r>
            <a:r>
              <a:rPr lang="sk-SK" b="1" dirty="0"/>
              <a:t>:	</a:t>
            </a:r>
            <a:endParaRPr lang="sk-SK" dirty="0"/>
          </a:p>
          <a:p>
            <a:r>
              <a:rPr lang="sk-SK" sz="2600" dirty="0">
                <a:latin typeface="Times New Roman" pitchFamily="18" charset="0"/>
                <a:cs typeface="Times New Roman" pitchFamily="18" charset="0"/>
              </a:rPr>
              <a:t>Hráči     4 + 1 : 4 + 1</a:t>
            </a:r>
          </a:p>
          <a:p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Hracia </a:t>
            </a:r>
            <a:r>
              <a:rPr lang="sk-SK" sz="2600" dirty="0">
                <a:latin typeface="Times New Roman" pitchFamily="18" charset="0"/>
                <a:cs typeface="Times New Roman" pitchFamily="18" charset="0"/>
              </a:rPr>
              <a:t>plocha  „mini ihrisko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sk-SK" sz="2600" dirty="0">
                <a:latin typeface="Times New Roman" pitchFamily="18" charset="0"/>
                <a:cs typeface="Times New Roman" pitchFamily="18" charset="0"/>
              </a:rPr>
              <a:t>- minimálne 20 x 30 m, maximálne 22 x 35 m</a:t>
            </a:r>
          </a:p>
          <a:p>
            <a:r>
              <a:rPr lang="sk-SK" sz="2600" dirty="0">
                <a:latin typeface="Times New Roman" pitchFamily="18" charset="0"/>
                <a:cs typeface="Times New Roman" pitchFamily="18" charset="0"/>
              </a:rPr>
              <a:t>V súťažiach UTM a </a:t>
            </a:r>
            <a:r>
              <a:rPr lang="sk-SK" sz="2600" dirty="0" err="1">
                <a:latin typeface="Times New Roman" pitchFamily="18" charset="0"/>
                <a:cs typeface="Times New Roman" pitchFamily="18" charset="0"/>
              </a:rPr>
              <a:t>Grassrotss</a:t>
            </a:r>
            <a:r>
              <a:rPr lang="sk-SK" sz="2600" dirty="0">
                <a:latin typeface="Times New Roman" pitchFamily="18" charset="0"/>
                <a:cs typeface="Times New Roman" pitchFamily="18" charset="0"/>
              </a:rPr>
              <a:t> paralelne na oboch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štvrťkách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polovici</a:t>
            </a:r>
            <a:r>
              <a:rPr lang="sk-SK" sz="2600" dirty="0">
                <a:latin typeface="Times New Roman" pitchFamily="18" charset="0"/>
                <a:cs typeface="Times New Roman" pitchFamily="18" charset="0"/>
              </a:rPr>
              <a:t> hracej plochy veľkého ihriska.</a:t>
            </a:r>
          </a:p>
          <a:p>
            <a:r>
              <a:rPr lang="sk-SK" sz="2600" dirty="0">
                <a:latin typeface="Times New Roman" pitchFamily="18" charset="0"/>
                <a:cs typeface="Times New Roman" pitchFamily="18" charset="0"/>
              </a:rPr>
              <a:t>	Bránky    2 m  x 3 m	</a:t>
            </a:r>
          </a:p>
          <a:p>
            <a:r>
              <a:rPr lang="sk-SK" sz="2600" dirty="0">
                <a:latin typeface="Times New Roman" pitchFamily="18" charset="0"/>
                <a:cs typeface="Times New Roman" pitchFamily="18" charset="0"/>
              </a:rPr>
              <a:t>	Čas     2 x 25 min (10 min. prestávka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sk-SK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b="1" dirty="0"/>
              <a:t>Staršie prípravky (SP</a:t>
            </a:r>
            <a:r>
              <a:rPr lang="sk-SK" b="1" dirty="0" smtClean="0"/>
              <a:t>) – U11 a U 10 </a:t>
            </a:r>
            <a:r>
              <a:rPr lang="sk-SK" b="1" dirty="0"/>
              <a:t>:	</a:t>
            </a:r>
            <a:endParaRPr lang="sk-SK" dirty="0"/>
          </a:p>
          <a:p>
            <a:r>
              <a:rPr lang="sk-SK" sz="2600" dirty="0">
                <a:latin typeface="Times New Roman" pitchFamily="18" charset="0"/>
                <a:cs typeface="Times New Roman" pitchFamily="18" charset="0"/>
              </a:rPr>
              <a:t>Hráči     5 + 1 : 5 + 1</a:t>
            </a:r>
          </a:p>
          <a:p>
            <a:r>
              <a:rPr lang="sk-SK" sz="2600" dirty="0">
                <a:latin typeface="Times New Roman" pitchFamily="18" charset="0"/>
                <a:cs typeface="Times New Roman" pitchFamily="18" charset="0"/>
              </a:rPr>
              <a:t>	Hracia plocha  „mini ihrisko“  - minimálne 25 x 40 m, maximálne 30 x 45 m</a:t>
            </a:r>
          </a:p>
          <a:p>
            <a:r>
              <a:rPr lang="sk-SK" sz="2600" dirty="0">
                <a:latin typeface="Times New Roman" pitchFamily="18" charset="0"/>
                <a:cs typeface="Times New Roman" pitchFamily="18" charset="0"/>
              </a:rPr>
              <a:t>V súťažiach UTM a </a:t>
            </a:r>
            <a:r>
              <a:rPr lang="sk-SK" sz="2600" dirty="0" err="1">
                <a:latin typeface="Times New Roman" pitchFamily="18" charset="0"/>
                <a:cs typeface="Times New Roman" pitchFamily="18" charset="0"/>
              </a:rPr>
              <a:t>Grassrotss</a:t>
            </a:r>
            <a:r>
              <a:rPr lang="sk-SK" sz="2600" dirty="0">
                <a:latin typeface="Times New Roman" pitchFamily="18" charset="0"/>
                <a:cs typeface="Times New Roman" pitchFamily="18" charset="0"/>
              </a:rPr>
              <a:t> paralelne na oboch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štvrťkách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polovici</a:t>
            </a:r>
            <a:r>
              <a:rPr lang="sk-SK" sz="2600" dirty="0">
                <a:latin typeface="Times New Roman" pitchFamily="18" charset="0"/>
                <a:cs typeface="Times New Roman" pitchFamily="18" charset="0"/>
              </a:rPr>
              <a:t> hracej plochy veľkého ihriska.</a:t>
            </a:r>
          </a:p>
          <a:p>
            <a:r>
              <a:rPr lang="sk-SK" sz="2600" dirty="0">
                <a:latin typeface="Times New Roman" pitchFamily="18" charset="0"/>
                <a:cs typeface="Times New Roman" pitchFamily="18" charset="0"/>
              </a:rPr>
              <a:t>	Bránky    2 m  x 5 m	</a:t>
            </a:r>
          </a:p>
          <a:p>
            <a:r>
              <a:rPr lang="sk-SK" sz="2600" dirty="0">
                <a:latin typeface="Times New Roman" pitchFamily="18" charset="0"/>
                <a:cs typeface="Times New Roman" pitchFamily="18" charset="0"/>
              </a:rPr>
              <a:t>	Čas     2 x 25 min (10 min. prestávka)</a:t>
            </a:r>
          </a:p>
          <a:p>
            <a:r>
              <a:rPr lang="sk-SK" b="1" dirty="0"/>
              <a:t>	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311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IHRISKÁ pre zápasy U 9 a U 10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</p:txBody>
      </p:sp>
      <p:pic>
        <p:nvPicPr>
          <p:cNvPr id="1026" name="Picture 2" descr="C:\Users\Rosinsky\Documents\SFZ\Súťaže\Metodické-odporučenia-pre-trénerov-prípraviek-U7,U8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58" y="1318161"/>
            <a:ext cx="8651174" cy="5539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/>
              <a:t>    MLADŠÍ ŽIACI – U 13 a U 12</a:t>
            </a:r>
            <a:endParaRPr lang="sk-SK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Základné organizačné ustanovenia</a:t>
            </a:r>
          </a:p>
          <a:p>
            <a:r>
              <a:rPr lang="de-DE" dirty="0" err="1"/>
              <a:t>Hráči</a:t>
            </a:r>
            <a:r>
              <a:rPr lang="de-DE" dirty="0"/>
              <a:t> – 7 + 1 : 7 + 1</a:t>
            </a:r>
          </a:p>
          <a:p>
            <a:r>
              <a:rPr lang="sk-SK" dirty="0"/>
              <a:t>Hracia plocha „malé ihrisko“ – minimálne 50 x 42 m, maximálne 70 x 60 </a:t>
            </a:r>
            <a:r>
              <a:rPr lang="sk-SK" dirty="0" smtClean="0"/>
              <a:t>m (na šírku ihriska)</a:t>
            </a:r>
            <a:endParaRPr lang="sk-SK" dirty="0"/>
          </a:p>
          <a:p>
            <a:r>
              <a:rPr lang="sk-SK" dirty="0"/>
              <a:t>V súťažiach UTM a </a:t>
            </a:r>
            <a:r>
              <a:rPr lang="sk-SK" dirty="0" err="1"/>
              <a:t>Grassrots</a:t>
            </a:r>
            <a:r>
              <a:rPr lang="sk-SK" dirty="0"/>
              <a:t> paralelne na oboch poloviciach veľkého ihriska</a:t>
            </a:r>
          </a:p>
          <a:p>
            <a:r>
              <a:rPr lang="es-ES" dirty="0"/>
              <a:t>Bránky – 2 x 5 m</a:t>
            </a:r>
          </a:p>
          <a:p>
            <a:r>
              <a:rPr lang="sv-SE" dirty="0"/>
              <a:t>Čas – 2 x 30 min (15 min. prestávka</a:t>
            </a:r>
            <a:r>
              <a:rPr lang="sv-SE" dirty="0" smtClean="0"/>
              <a:t>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60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IHRISKÁ pre zápasy U13 a U12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</p:txBody>
      </p:sp>
      <p:pic>
        <p:nvPicPr>
          <p:cNvPr id="1026" name="Obrázek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910" y="1233529"/>
            <a:ext cx="7327074" cy="48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8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5400" b="1" i="1" dirty="0" smtClean="0">
                <a:solidFill>
                  <a:srgbClr val="FF0000"/>
                </a:solidFill>
              </a:rPr>
              <a:t>         CIELE:</a:t>
            </a:r>
            <a:endParaRPr lang="sk-SK" sz="5400" b="1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k-SK" dirty="0"/>
          </a:p>
          <a:p>
            <a:r>
              <a:rPr lang="sk-SK" dirty="0"/>
              <a:t>1. Učiť deti a mladých hráčov hrať futbal tak, že ho budú hrať v podmienkach a v </a:t>
            </a:r>
            <a:r>
              <a:rPr lang="sk-SK" dirty="0" smtClean="0"/>
              <a:t>prostredí, ktoré </a:t>
            </a:r>
            <a:r>
              <a:rPr lang="sk-SK" dirty="0"/>
              <a:t>zodpovedá ich postupne sa meniacim telesným a psychickým možnostiam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r>
              <a:rPr lang="sk-SK" dirty="0"/>
              <a:t>Vekovým zvláštnostiam musia byť prispôsobené: </a:t>
            </a:r>
            <a:r>
              <a:rPr lang="sk-SK" b="1" dirty="0"/>
              <a:t>hracia plocha, bránky, lopta</a:t>
            </a:r>
            <a:r>
              <a:rPr lang="sk-SK" dirty="0"/>
              <a:t>, ale </a:t>
            </a:r>
            <a:r>
              <a:rPr lang="sk-SK" dirty="0" smtClean="0"/>
              <a:t>aj </a:t>
            </a:r>
            <a:r>
              <a:rPr lang="sk-SK" b="1" dirty="0" smtClean="0"/>
              <a:t>pedagogické</a:t>
            </a:r>
            <a:r>
              <a:rPr lang="sk-SK" dirty="0" smtClean="0"/>
              <a:t> </a:t>
            </a:r>
            <a:r>
              <a:rPr lang="sk-SK" b="1" dirty="0"/>
              <a:t>vedenie detí</a:t>
            </a:r>
            <a:r>
              <a:rPr lang="sk-SK" dirty="0"/>
              <a:t>. Koučovaním rozumieme taký spôsob vedenia mladých </a:t>
            </a:r>
            <a:r>
              <a:rPr lang="sk-SK" dirty="0" smtClean="0"/>
              <a:t>hráčov, ktorý </a:t>
            </a:r>
            <a:r>
              <a:rPr lang="sk-SK" dirty="0"/>
              <a:t>vždy pomáha odkrývať ich potenciál pre budúcnosť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177" y="274638"/>
            <a:ext cx="27717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9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5400" b="1" i="1" dirty="0" smtClean="0">
                <a:solidFill>
                  <a:srgbClr val="FF0000"/>
                </a:solidFill>
              </a:rPr>
              <a:t>         CIELE:</a:t>
            </a:r>
            <a:endParaRPr lang="sk-SK" sz="5400" b="1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556171" cy="4087274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2</a:t>
            </a:r>
            <a:r>
              <a:rPr lang="sk-SK" dirty="0"/>
              <a:t>. Primeraným počtom hráčov na malom ihrisku dosiahnuť čo </a:t>
            </a:r>
            <a:r>
              <a:rPr lang="sk-SK" b="1" dirty="0"/>
              <a:t>najrozsiahlejšie </a:t>
            </a:r>
            <a:r>
              <a:rPr lang="sk-SK" b="1" dirty="0" smtClean="0"/>
              <a:t>zapojenie všetkých </a:t>
            </a:r>
            <a:r>
              <a:rPr lang="sk-SK" b="1" dirty="0"/>
              <a:t>hráčov </a:t>
            </a:r>
            <a:r>
              <a:rPr lang="sk-SK" dirty="0"/>
              <a:t>do hry so zameraním na individuálne schopnosti. 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Z </a:t>
            </a:r>
            <a:r>
              <a:rPr lang="sk-SK" dirty="0"/>
              <a:t>hľadiska </a:t>
            </a:r>
            <a:r>
              <a:rPr lang="sk-SK" dirty="0" smtClean="0"/>
              <a:t>špecifických schopností </a:t>
            </a:r>
            <a:r>
              <a:rPr lang="sk-SK" dirty="0"/>
              <a:t>ide o </a:t>
            </a:r>
            <a:r>
              <a:rPr lang="sk-SK" b="1" dirty="0"/>
              <a:t>orientáciu na malom priestore</a:t>
            </a:r>
            <a:r>
              <a:rPr lang="sk-SK" dirty="0"/>
              <a:t>, </a:t>
            </a:r>
            <a:r>
              <a:rPr lang="sk-SK" b="1" dirty="0"/>
              <a:t>rýchlosť</a:t>
            </a:r>
            <a:r>
              <a:rPr lang="sk-SK" dirty="0"/>
              <a:t> </a:t>
            </a:r>
            <a:r>
              <a:rPr lang="sk-SK" b="1" dirty="0"/>
              <a:t>rozhodovania a </a:t>
            </a:r>
            <a:r>
              <a:rPr lang="sk-SK" b="1" dirty="0" smtClean="0"/>
              <a:t>riešenia herných </a:t>
            </a:r>
            <a:r>
              <a:rPr lang="sk-SK" b="1" dirty="0"/>
              <a:t>situácií</a:t>
            </a:r>
            <a:r>
              <a:rPr lang="sk-SK" dirty="0"/>
              <a:t>, vždy v spojitosti </a:t>
            </a:r>
            <a:r>
              <a:rPr lang="sk-SK" b="1" dirty="0"/>
              <a:t>s loptovou technikou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963" y="4940136"/>
            <a:ext cx="3297492" cy="170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3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5400" b="1" i="1" dirty="0" smtClean="0">
                <a:solidFill>
                  <a:srgbClr val="FF0000"/>
                </a:solidFill>
              </a:rPr>
              <a:t>         CIELE:</a:t>
            </a:r>
            <a:endParaRPr lang="sk-SK" sz="5400" b="1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923803"/>
            <a:ext cx="8556171" cy="4202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3. </a:t>
            </a:r>
            <a:r>
              <a:rPr lang="sk-SK" dirty="0"/>
              <a:t>Držať svetový trend odvedenia pozornosti hráčov, trénerov, rodičov a ďalších </a:t>
            </a:r>
            <a:r>
              <a:rPr lang="sk-SK" dirty="0" smtClean="0"/>
              <a:t>divákov od </a:t>
            </a:r>
            <a:r>
              <a:rPr lang="sk-SK" dirty="0"/>
              <a:t>zamerania sa na úspech a počítanie bodov k oveľa </a:t>
            </a:r>
            <a:r>
              <a:rPr lang="sk-SK" b="1" dirty="0"/>
              <a:t>dôležitejšiemu cieľu</a:t>
            </a:r>
            <a:r>
              <a:rPr lang="sk-SK" dirty="0"/>
              <a:t>, zamerať </a:t>
            </a:r>
            <a:r>
              <a:rPr lang="sk-SK" dirty="0" smtClean="0"/>
              <a:t>sa na </a:t>
            </a:r>
            <a:r>
              <a:rPr lang="sk-SK" b="1" dirty="0"/>
              <a:t>výchovu</a:t>
            </a:r>
            <a:r>
              <a:rPr lang="sk-SK" dirty="0"/>
              <a:t> a čo najviac vylepšiť </a:t>
            </a:r>
            <a:r>
              <a:rPr lang="sk-SK" b="1" dirty="0"/>
              <a:t>individuálny herný výkon</a:t>
            </a:r>
            <a:r>
              <a:rPr lang="sk-SK" b="1" dirty="0" smtClean="0"/>
              <a:t>.</a:t>
            </a:r>
            <a:endParaRPr lang="sk-SK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377" y="4541017"/>
            <a:ext cx="2967285" cy="22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42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5400" b="1" i="1" dirty="0" smtClean="0">
                <a:solidFill>
                  <a:srgbClr val="FF0000"/>
                </a:solidFill>
              </a:rPr>
              <a:t>         CIELE:</a:t>
            </a:r>
            <a:endParaRPr lang="sk-SK" sz="5400" b="1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2820" y="1728263"/>
            <a:ext cx="8556171" cy="4525963"/>
          </a:xfrm>
        </p:spPr>
        <p:txBody>
          <a:bodyPr>
            <a:normAutofit fontScale="92500"/>
          </a:bodyPr>
          <a:lstStyle/>
          <a:p>
            <a:endParaRPr lang="sk-SK" dirty="0" smtClean="0"/>
          </a:p>
          <a:p>
            <a:r>
              <a:rPr lang="sk-SK" dirty="0" smtClean="0"/>
              <a:t>4</a:t>
            </a:r>
            <a:r>
              <a:rPr lang="sk-SK" dirty="0"/>
              <a:t>. Celým systémom ponúknuť lepšie možnosti získať </a:t>
            </a:r>
            <a:r>
              <a:rPr lang="sk-SK" b="1" dirty="0"/>
              <a:t>herné skúsenosti </a:t>
            </a:r>
            <a:r>
              <a:rPr lang="sk-SK" dirty="0"/>
              <a:t>a najmä </a:t>
            </a:r>
            <a:r>
              <a:rPr lang="sk-SK" b="1" dirty="0" smtClean="0"/>
              <a:t>pôžitky z </a:t>
            </a:r>
            <a:r>
              <a:rPr lang="sk-SK" b="1" dirty="0"/>
              <a:t>hry</a:t>
            </a:r>
            <a:r>
              <a:rPr lang="sk-SK" dirty="0"/>
              <a:t>, ktoré sú motiváciou mladých hráčov k hraniu futbalu. </a:t>
            </a:r>
          </a:p>
          <a:p>
            <a:endParaRPr lang="sk-SK" sz="1900" dirty="0"/>
          </a:p>
          <a:p>
            <a:r>
              <a:rPr lang="sk-SK" dirty="0" smtClean="0"/>
              <a:t>Táto </a:t>
            </a:r>
            <a:r>
              <a:rPr lang="sk-SK" dirty="0"/>
              <a:t>štruktúra </a:t>
            </a:r>
            <a:r>
              <a:rPr lang="sk-SK" dirty="0" smtClean="0"/>
              <a:t>motivácie k </a:t>
            </a:r>
            <a:r>
              <a:rPr lang="sk-SK" dirty="0"/>
              <a:t>futbalu lepšie zodpovedá požiadavkám na úspech hráčov v dospelosti, čo </a:t>
            </a:r>
            <a:r>
              <a:rPr lang="sk-SK" dirty="0" smtClean="0"/>
              <a:t>znamená aj </a:t>
            </a:r>
            <a:r>
              <a:rPr lang="sk-SK" dirty="0"/>
              <a:t>úspech slovenského futbalu v medzinárodnom porovnaní.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5" y="407842"/>
            <a:ext cx="2278453" cy="1776117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511" y="5001723"/>
            <a:ext cx="1496289" cy="125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2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sk-SK" sz="5400" b="1" i="1" dirty="0" smtClean="0">
                <a:solidFill>
                  <a:srgbClr val="FF0000"/>
                </a:solidFill>
              </a:rPr>
              <a:t>         </a:t>
            </a:r>
            <a:r>
              <a:rPr lang="sk-SK" b="1" i="1" dirty="0" smtClean="0">
                <a:solidFill>
                  <a:srgbClr val="FF0000"/>
                </a:solidFill>
              </a:rPr>
              <a:t>Najdôležitejšie zásady</a:t>
            </a:r>
            <a:br>
              <a:rPr lang="sk-SK" b="1" i="1" dirty="0" smtClean="0">
                <a:solidFill>
                  <a:srgbClr val="FF0000"/>
                </a:solidFill>
              </a:rPr>
            </a:br>
            <a:r>
              <a:rPr lang="sk-SK" b="1" i="1" dirty="0" smtClean="0">
                <a:solidFill>
                  <a:srgbClr val="FF0000"/>
                </a:solidFill>
              </a:rPr>
              <a:t>           vedenia detí v hre:</a:t>
            </a:r>
            <a:endParaRPr lang="sk-SK" b="1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600200"/>
            <a:ext cx="8556171" cy="4525963"/>
          </a:xfrm>
        </p:spPr>
        <p:txBody>
          <a:bodyPr>
            <a:normAutofit fontScale="62500" lnSpcReduction="20000"/>
          </a:bodyPr>
          <a:lstStyle/>
          <a:p>
            <a:endParaRPr lang="sk-SK" b="1" dirty="0"/>
          </a:p>
          <a:p>
            <a:r>
              <a:rPr lang="sk-SK" dirty="0"/>
              <a:t>1</a:t>
            </a:r>
            <a:r>
              <a:rPr lang="sk-SK" dirty="0" smtClean="0"/>
              <a:t>. </a:t>
            </a:r>
            <a:r>
              <a:rPr lang="sk-SK" dirty="0"/>
              <a:t>Futbal prípraviek nie je futbalom dospelých</a:t>
            </a:r>
            <a:r>
              <a:rPr lang="sk-SK" b="1" dirty="0"/>
              <a:t>, hráči sú dôležitejší </a:t>
            </a:r>
            <a:r>
              <a:rPr lang="sk-SK" dirty="0"/>
              <a:t>než výsledok a </a:t>
            </a:r>
            <a:r>
              <a:rPr lang="sk-SK" dirty="0" smtClean="0"/>
              <a:t>hra samotná</a:t>
            </a:r>
            <a:r>
              <a:rPr lang="sk-SK" dirty="0"/>
              <a:t>.</a:t>
            </a:r>
          </a:p>
          <a:p>
            <a:endParaRPr lang="sk-SK" dirty="0" smtClean="0"/>
          </a:p>
          <a:p>
            <a:r>
              <a:rPr lang="sk-SK" dirty="0" smtClean="0"/>
              <a:t>2. </a:t>
            </a:r>
            <a:r>
              <a:rPr lang="sk-SK" dirty="0"/>
              <a:t>Zamerajme svoju pozornosť v prvom rade na to, </a:t>
            </a:r>
            <a:r>
              <a:rPr lang="sk-SK" b="1" dirty="0"/>
              <a:t>ako hráči hrajú</a:t>
            </a:r>
            <a:r>
              <a:rPr lang="sk-SK" dirty="0"/>
              <a:t>, čo sa im darí a </a:t>
            </a:r>
            <a:r>
              <a:rPr lang="sk-SK" dirty="0" smtClean="0"/>
              <a:t>čo nie</a:t>
            </a:r>
            <a:r>
              <a:rPr lang="sk-SK" dirty="0"/>
              <a:t>. Povzbudzujme, chváľme, vysvetľujme, opravujme, radujme sa, ale kontrolujme </a:t>
            </a:r>
            <a:r>
              <a:rPr lang="sk-SK" dirty="0" smtClean="0"/>
              <a:t>sa a </a:t>
            </a:r>
            <a:r>
              <a:rPr lang="sk-SK" dirty="0"/>
              <a:t>nevylievajme si zlosť.</a:t>
            </a:r>
          </a:p>
          <a:p>
            <a:endParaRPr lang="sk-SK" dirty="0" smtClean="0"/>
          </a:p>
          <a:p>
            <a:r>
              <a:rPr lang="sk-SK" dirty="0" smtClean="0"/>
              <a:t>3. </a:t>
            </a:r>
            <a:r>
              <a:rPr lang="sk-SK" dirty="0"/>
              <a:t>Stanovme si zásady koučovania pre seba (tréneri) a stanovme ich tiež pre </a:t>
            </a:r>
            <a:r>
              <a:rPr lang="sk-SK" dirty="0" smtClean="0"/>
              <a:t>rodičov, v </a:t>
            </a:r>
            <a:r>
              <a:rPr lang="sk-SK" dirty="0"/>
              <a:t>duchu hesla: </a:t>
            </a:r>
            <a:r>
              <a:rPr lang="sk-SK" b="1" dirty="0"/>
              <a:t>„Rodičia fandia, ale nekoučujú!“. </a:t>
            </a:r>
            <a:r>
              <a:rPr lang="sk-SK" dirty="0"/>
              <a:t>Tieto zásady náležite </a:t>
            </a:r>
            <a:r>
              <a:rPr lang="sk-SK" dirty="0" smtClean="0"/>
              <a:t>vysvetľujme a </a:t>
            </a:r>
            <a:r>
              <a:rPr lang="sk-SK" dirty="0"/>
              <a:t>dodržujme, lebo rodičia, tréneri, rozhodcovia, ale aj ďalší dospelí na výchove </a:t>
            </a:r>
            <a:r>
              <a:rPr lang="sk-SK" dirty="0" smtClean="0"/>
              <a:t>detí spolupracujú.</a:t>
            </a:r>
          </a:p>
          <a:p>
            <a:endParaRPr lang="sk-SK" dirty="0"/>
          </a:p>
          <a:p>
            <a:r>
              <a:rPr lang="sk-SK" dirty="0"/>
              <a:t>4</a:t>
            </a:r>
            <a:r>
              <a:rPr lang="sk-SK" dirty="0" smtClean="0"/>
              <a:t>. </a:t>
            </a:r>
            <a:r>
              <a:rPr lang="sk-SK" dirty="0"/>
              <a:t>Naučme deti </a:t>
            </a:r>
            <a:r>
              <a:rPr lang="sk-SK" b="1" dirty="0"/>
              <a:t>hrať na viacerých postoch a v rôznych rozostaveniach</a:t>
            </a:r>
            <a:r>
              <a:rPr lang="sk-SK" dirty="0"/>
              <a:t>. Týmto ich </a:t>
            </a:r>
            <a:r>
              <a:rPr lang="sk-SK" dirty="0" smtClean="0"/>
              <a:t>naučíme aj </a:t>
            </a:r>
            <a:r>
              <a:rPr lang="sk-SK" dirty="0"/>
              <a:t>základom hernej všestrannosti a rozvinieme ich tvorivé herné myslenie, čo už </a:t>
            </a:r>
            <a:r>
              <a:rPr lang="sk-SK" dirty="0" smtClean="0"/>
              <a:t>sú základy </a:t>
            </a:r>
            <a:r>
              <a:rPr lang="sk-SK" dirty="0"/>
              <a:t>úspechu aj vo svetovom futbale.</a:t>
            </a:r>
            <a:endParaRPr lang="sk-SK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512" y="0"/>
            <a:ext cx="1471288" cy="19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22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sk-SK" sz="5400" b="1" i="1" dirty="0" smtClean="0">
                <a:solidFill>
                  <a:srgbClr val="FF0000"/>
                </a:solidFill>
              </a:rPr>
              <a:t>         </a:t>
            </a:r>
            <a:r>
              <a:rPr lang="sk-SK" b="1" i="1" dirty="0" smtClean="0">
                <a:solidFill>
                  <a:srgbClr val="FF0000"/>
                </a:solidFill>
              </a:rPr>
              <a:t>Najdôležitejšie zásady</a:t>
            </a:r>
            <a:br>
              <a:rPr lang="sk-SK" b="1" i="1" dirty="0" smtClean="0">
                <a:solidFill>
                  <a:srgbClr val="FF0000"/>
                </a:solidFill>
              </a:rPr>
            </a:br>
            <a:r>
              <a:rPr lang="sk-SK" b="1" i="1" dirty="0" smtClean="0">
                <a:solidFill>
                  <a:srgbClr val="FF0000"/>
                </a:solidFill>
              </a:rPr>
              <a:t>          vedenia detí v hre:</a:t>
            </a:r>
            <a:endParaRPr lang="sk-SK" b="1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456726"/>
            <a:ext cx="8556171" cy="4525963"/>
          </a:xfrm>
        </p:spPr>
        <p:txBody>
          <a:bodyPr>
            <a:normAutofit fontScale="92500" lnSpcReduction="20000"/>
          </a:bodyPr>
          <a:lstStyle/>
          <a:p>
            <a:endParaRPr lang="sk-SK" b="1" dirty="0"/>
          </a:p>
          <a:p>
            <a:r>
              <a:rPr lang="sk-SK" b="1" dirty="0"/>
              <a:t>Pred zápasom a aj po skončení sa hráči pozdravia hokejovým spôsobom (ruky si </a:t>
            </a:r>
            <a:r>
              <a:rPr lang="sk-SK" b="1" dirty="0" smtClean="0"/>
              <a:t>podajú, alebo </a:t>
            </a:r>
            <a:r>
              <a:rPr lang="sk-SK" b="1" dirty="0"/>
              <a:t>si tľapnú dlaňami všetci hráči</a:t>
            </a:r>
            <a:r>
              <a:rPr lang="sk-SK" b="1" dirty="0" smtClean="0"/>
              <a:t>).</a:t>
            </a:r>
          </a:p>
          <a:p>
            <a:endParaRPr lang="sk-SK" b="1" dirty="0" smtClean="0"/>
          </a:p>
          <a:p>
            <a:endParaRPr lang="sk-SK" b="1" dirty="0"/>
          </a:p>
          <a:p>
            <a:r>
              <a:rPr lang="sk-SK" dirty="0"/>
              <a:t>Odporúčanie:</a:t>
            </a:r>
          </a:p>
          <a:p>
            <a:pPr marL="0" indent="0">
              <a:buNone/>
            </a:pPr>
            <a:r>
              <a:rPr lang="sk-SK" dirty="0" smtClean="0"/>
              <a:t>    Najlepším </a:t>
            </a:r>
            <a:r>
              <a:rPr lang="sk-SK" dirty="0"/>
              <a:t>príkladom pre hráčov je, ak sa pred </a:t>
            </a:r>
            <a:r>
              <a:rPr lang="sk-SK" dirty="0" smtClean="0"/>
              <a:t>  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zápasom </a:t>
            </a:r>
            <a:r>
              <a:rPr lang="sk-SK" dirty="0"/>
              <a:t>pozdravia navzájom všetci </a:t>
            </a:r>
            <a:r>
              <a:rPr lang="sk-SK" dirty="0" smtClean="0"/>
              <a:t>členovia oboch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realizačných </a:t>
            </a:r>
            <a:r>
              <a:rPr lang="sk-SK" dirty="0"/>
              <a:t>tímov aj s rozhodcami stiskom ruky.</a:t>
            </a:r>
            <a:r>
              <a:rPr lang="sk-SK" dirty="0" smtClean="0"/>
              <a:t>.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171" y="2685661"/>
            <a:ext cx="2416629" cy="181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0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TRÉNER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32509" y="1600200"/>
            <a:ext cx="8811491" cy="4943104"/>
          </a:xfrm>
        </p:spPr>
        <p:txBody>
          <a:bodyPr>
            <a:normAutofit fontScale="92500" lnSpcReduction="20000"/>
          </a:bodyPr>
          <a:lstStyle/>
          <a:p>
            <a:r>
              <a:rPr lang="sk-SK" b="1" dirty="0" smtClean="0"/>
              <a:t>VZDELÁVANIE TRÉNEROV </a:t>
            </a:r>
          </a:p>
          <a:p>
            <a:pPr marL="0" indent="0">
              <a:buNone/>
            </a:pPr>
            <a:r>
              <a:rPr lang="sk-SK" dirty="0" smtClean="0"/>
              <a:t>    - </a:t>
            </a:r>
            <a:r>
              <a:rPr lang="sk-SK" b="1" dirty="0" smtClean="0">
                <a:solidFill>
                  <a:srgbClr val="FF0000"/>
                </a:solidFill>
              </a:rPr>
              <a:t>v pôsobnosti </a:t>
            </a:r>
            <a:r>
              <a:rPr lang="sk-SK" b="1" dirty="0" err="1" smtClean="0">
                <a:solidFill>
                  <a:srgbClr val="FF0000"/>
                </a:solidFill>
              </a:rPr>
              <a:t>SsFZ</a:t>
            </a:r>
            <a:r>
              <a:rPr lang="sk-SK" b="1" dirty="0" smtClean="0">
                <a:solidFill>
                  <a:srgbClr val="FF0000"/>
                </a:solidFill>
              </a:rPr>
              <a:t> zabezpečuje TMK </a:t>
            </a:r>
            <a:r>
              <a:rPr lang="sk-SK" b="1" dirty="0" err="1" smtClean="0">
                <a:solidFill>
                  <a:srgbClr val="FF0000"/>
                </a:solidFill>
              </a:rPr>
              <a:t>SsFZ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sk-SK" dirty="0" smtClean="0"/>
              <a:t>      </a:t>
            </a:r>
            <a:r>
              <a:rPr lang="sk-SK" sz="2800" dirty="0" smtClean="0"/>
              <a:t> (úsek vzdelávania – garanti za </a:t>
            </a:r>
            <a:r>
              <a:rPr lang="sk-SK" sz="2800" dirty="0" err="1" smtClean="0"/>
              <a:t>SsFZ</a:t>
            </a:r>
            <a:r>
              <a:rPr lang="sk-SK" sz="2800" dirty="0" smtClean="0"/>
              <a:t> – </a:t>
            </a:r>
            <a:r>
              <a:rPr lang="sk-SK" sz="2800" dirty="0" err="1" smtClean="0"/>
              <a:t>Štefaňák</a:t>
            </a:r>
            <a:r>
              <a:rPr lang="sk-SK" sz="2800" dirty="0" smtClean="0"/>
              <a:t>, Nemec)</a:t>
            </a:r>
          </a:p>
          <a:p>
            <a:pPr marL="0" indent="0" algn="ctr">
              <a:buNone/>
            </a:pPr>
            <a:r>
              <a:rPr lang="sk-SK" sz="2800" dirty="0" smtClean="0"/>
              <a:t>  </a:t>
            </a:r>
          </a:p>
          <a:p>
            <a:pPr marL="0" indent="0" algn="ctr">
              <a:buNone/>
            </a:pPr>
            <a:r>
              <a:rPr lang="sk-SK" b="1" dirty="0" smtClean="0"/>
              <a:t>- školenia trénerov </a:t>
            </a:r>
            <a:r>
              <a:rPr lang="sk-SK" dirty="0" smtClean="0"/>
              <a:t>UEFA GRASSROOTS C licencie</a:t>
            </a:r>
          </a:p>
          <a:p>
            <a:pPr marL="0" indent="0" algn="just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UEFA B licencie</a:t>
            </a:r>
          </a:p>
          <a:p>
            <a:pPr marL="0" indent="0" algn="just">
              <a:buNone/>
            </a:pPr>
            <a:endParaRPr lang="sk-SK" u="sng" dirty="0"/>
          </a:p>
          <a:p>
            <a:pPr marL="0" indent="0" algn="just">
              <a:buNone/>
            </a:pPr>
            <a:r>
              <a:rPr lang="sk-SK" dirty="0" smtClean="0"/>
              <a:t>      - </a:t>
            </a:r>
            <a:r>
              <a:rPr lang="sk-SK" b="1" dirty="0" smtClean="0"/>
              <a:t>doškolenie trénerov </a:t>
            </a:r>
            <a:r>
              <a:rPr lang="sk-SK" sz="2600" dirty="0" smtClean="0"/>
              <a:t>(predĺženie platnosti licencií)</a:t>
            </a:r>
          </a:p>
          <a:p>
            <a:pPr marL="0" indent="0" algn="ctr">
              <a:buNone/>
            </a:pPr>
            <a:r>
              <a:rPr lang="sk-SK" dirty="0" smtClean="0"/>
              <a:t>                                       UEFA </a:t>
            </a:r>
            <a:r>
              <a:rPr lang="sk-SK" dirty="0"/>
              <a:t>GRASSROOTS C licencie</a:t>
            </a:r>
          </a:p>
          <a:p>
            <a:pPr marL="0" indent="0" algn="just">
              <a:buNone/>
            </a:pPr>
            <a:r>
              <a:rPr lang="sk-SK" dirty="0"/>
              <a:t>                                       </a:t>
            </a:r>
            <a:r>
              <a:rPr lang="sk-SK" dirty="0" smtClean="0"/>
              <a:t>     UEFA </a:t>
            </a:r>
            <a:r>
              <a:rPr lang="sk-SK" dirty="0"/>
              <a:t>B licencie</a:t>
            </a:r>
          </a:p>
          <a:p>
            <a:pPr marL="0" indent="0" algn="just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2070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8520"/>
          </a:xfrm>
        </p:spPr>
        <p:txBody>
          <a:bodyPr>
            <a:normAutofit fontScale="90000"/>
          </a:bodyPr>
          <a:lstStyle/>
          <a:p>
            <a:pPr algn="l"/>
            <a:r>
              <a:rPr lang="sk-SK" sz="5400" b="1" i="1" dirty="0" smtClean="0">
                <a:solidFill>
                  <a:srgbClr val="FF0000"/>
                </a:solidFill>
              </a:rPr>
              <a:t>         Odporúčania trénerom</a:t>
            </a:r>
            <a:br>
              <a:rPr lang="sk-SK" sz="5400" b="1" i="1" dirty="0" smtClean="0">
                <a:solidFill>
                  <a:srgbClr val="FF0000"/>
                </a:solidFill>
              </a:rPr>
            </a:br>
            <a:r>
              <a:rPr lang="sk-SK" sz="5400" b="1" i="1" dirty="0" smtClean="0">
                <a:solidFill>
                  <a:srgbClr val="FF0000"/>
                </a:solidFill>
              </a:rPr>
              <a:t>          </a:t>
            </a:r>
            <a:r>
              <a:rPr lang="sk-SK" sz="3600" b="1" i="1" dirty="0" smtClean="0">
                <a:solidFill>
                  <a:srgbClr val="FF0000"/>
                </a:solidFill>
              </a:rPr>
              <a:t>- striedanie hráčov</a:t>
            </a:r>
            <a:endParaRPr lang="sk-SK" sz="5400" b="1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1448790"/>
            <a:ext cx="9144000" cy="562296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sk-SK" dirty="0"/>
          </a:p>
          <a:p>
            <a:r>
              <a:rPr lang="sk-SK" sz="3300" dirty="0"/>
              <a:t>1</a:t>
            </a:r>
            <a:r>
              <a:rPr lang="sk-SK" sz="3300" dirty="0" smtClean="0"/>
              <a:t>. </a:t>
            </a:r>
            <a:r>
              <a:rPr lang="sk-SK" sz="3300" dirty="0"/>
              <a:t>Snahou trénerov musí byť zaistiť </a:t>
            </a:r>
            <a:r>
              <a:rPr lang="sk-SK" sz="3300" b="1" dirty="0"/>
              <a:t>všetkým hráčom dostatočnú </a:t>
            </a:r>
          </a:p>
          <a:p>
            <a:pPr marL="0" indent="0">
              <a:buNone/>
            </a:pPr>
            <a:r>
              <a:rPr lang="sk-SK" sz="3300" b="1" dirty="0" smtClean="0"/>
              <a:t>       dobu </a:t>
            </a:r>
            <a:r>
              <a:rPr lang="sk-SK" sz="3300" b="1" dirty="0"/>
              <a:t>v hre </a:t>
            </a:r>
            <a:r>
              <a:rPr lang="sk-SK" sz="3300" dirty="0"/>
              <a:t>pre ich </a:t>
            </a:r>
            <a:r>
              <a:rPr lang="sk-SK" sz="3300" dirty="0" smtClean="0"/>
              <a:t>individuálny rozvoj</a:t>
            </a:r>
            <a:r>
              <a:rPr lang="sk-SK" sz="3300" dirty="0"/>
              <a:t>. </a:t>
            </a:r>
          </a:p>
          <a:p>
            <a:endParaRPr lang="sk-SK" sz="3300" dirty="0" smtClean="0"/>
          </a:p>
          <a:p>
            <a:r>
              <a:rPr lang="sk-SK" sz="3300" dirty="0"/>
              <a:t>2</a:t>
            </a:r>
            <a:r>
              <a:rPr lang="sk-SK" sz="3300" dirty="0" smtClean="0"/>
              <a:t>. </a:t>
            </a:r>
            <a:r>
              <a:rPr lang="sk-SK" sz="3300" dirty="0"/>
              <a:t>Vhodné je striedať v zhruba dopredu určenom čase alebo v čase, kedy sa hráč </a:t>
            </a:r>
            <a:r>
              <a:rPr lang="sk-SK" sz="3300" dirty="0" smtClean="0"/>
              <a:t>málo zapojuje </a:t>
            </a:r>
            <a:r>
              <a:rPr lang="sk-SK" sz="3300" dirty="0"/>
              <a:t>do hry. Pre dostatočné vniknutie hráčov do hry je dobré nechať hráčov </a:t>
            </a:r>
            <a:r>
              <a:rPr lang="sk-SK" sz="3300" dirty="0" smtClean="0"/>
              <a:t>hrať </a:t>
            </a:r>
            <a:r>
              <a:rPr lang="sk-SK" sz="3300" b="1" dirty="0" smtClean="0"/>
              <a:t>minimálne </a:t>
            </a:r>
            <a:r>
              <a:rPr lang="sk-SK" sz="3300" b="1" dirty="0"/>
              <a:t>desaťminútové úseky</a:t>
            </a:r>
            <a:r>
              <a:rPr lang="sk-SK" sz="3300" dirty="0"/>
              <a:t>. Ak budeme striedať hráčov po krátkych </a:t>
            </a:r>
            <a:r>
              <a:rPr lang="sk-SK" sz="3300" dirty="0" smtClean="0"/>
              <a:t>časových úsekoch</a:t>
            </a:r>
            <a:r>
              <a:rPr lang="sk-SK" sz="3300" dirty="0"/>
              <a:t>, obmedzujeme tak fyzickú, ako aj duševnú účasť hráčov v hre a trénujeme </a:t>
            </a:r>
            <a:r>
              <a:rPr lang="sk-SK" sz="3300" dirty="0" smtClean="0"/>
              <a:t>iné </a:t>
            </a:r>
            <a:r>
              <a:rPr lang="sk-SK" sz="3300" dirty="0" err="1" smtClean="0"/>
              <a:t>psycho-fyziologické</a:t>
            </a:r>
            <a:r>
              <a:rPr lang="sk-SK" sz="3300" dirty="0" smtClean="0"/>
              <a:t> </a:t>
            </a:r>
            <a:r>
              <a:rPr lang="sk-SK" sz="3300" dirty="0"/>
              <a:t>mechanizmy</a:t>
            </a:r>
            <a:r>
              <a:rPr lang="sk-SK" sz="3300" dirty="0" smtClean="0"/>
              <a:t>.</a:t>
            </a:r>
          </a:p>
          <a:p>
            <a:endParaRPr lang="sk-SK" sz="3300" dirty="0"/>
          </a:p>
          <a:p>
            <a:r>
              <a:rPr lang="sk-SK" sz="3300" dirty="0"/>
              <a:t>3</a:t>
            </a:r>
            <a:r>
              <a:rPr lang="sk-SK" sz="3300" dirty="0" smtClean="0"/>
              <a:t>. </a:t>
            </a:r>
            <a:r>
              <a:rPr lang="sk-SK" sz="3300" b="1" dirty="0"/>
              <a:t>Nestriedajme hráča, ktorý práve urobil chybu </a:t>
            </a:r>
            <a:r>
              <a:rPr lang="sk-SK" sz="3300" dirty="0"/>
              <a:t>!!! Striedanie u mládeže nie je </a:t>
            </a:r>
            <a:r>
              <a:rPr lang="sk-SK" sz="3300" dirty="0" smtClean="0"/>
              <a:t>trestom za </a:t>
            </a:r>
            <a:r>
              <a:rPr lang="sk-SK" sz="3300" dirty="0"/>
              <a:t>chybu. </a:t>
            </a:r>
            <a:r>
              <a:rPr lang="sk-SK" sz="3300" dirty="0" smtClean="0"/>
              <a:t>Robiť chyby </a:t>
            </a:r>
            <a:r>
              <a:rPr lang="sk-SK" sz="3300" dirty="0"/>
              <a:t>je prirodzené a hráči hlavne v tomto veku sa chybami učia. </a:t>
            </a:r>
            <a:r>
              <a:rPr lang="sk-SK" sz="3300" dirty="0" smtClean="0"/>
              <a:t>Pri opakujúcich </a:t>
            </a:r>
            <a:r>
              <a:rPr lang="sk-SK" sz="3300" dirty="0"/>
              <a:t>sa chybách je treba dať pozor na fixovanie chýb ako bežný prejav </a:t>
            </a:r>
            <a:r>
              <a:rPr lang="sk-SK" sz="3300" dirty="0" smtClean="0"/>
              <a:t>procesu učenia</a:t>
            </a:r>
            <a:r>
              <a:rPr lang="sk-SK" sz="3300" dirty="0"/>
              <a:t>. Pri striedaní hráčov na iný post je dobrá krátka motivácia na nové úlohy.</a:t>
            </a:r>
          </a:p>
          <a:p>
            <a:endParaRPr lang="pl-PL" sz="3300" dirty="0" smtClean="0"/>
          </a:p>
          <a:p>
            <a:r>
              <a:rPr lang="pl-PL" sz="3300" dirty="0"/>
              <a:t>4</a:t>
            </a:r>
            <a:r>
              <a:rPr lang="pl-PL" sz="3300" dirty="0" smtClean="0"/>
              <a:t>. </a:t>
            </a:r>
            <a:r>
              <a:rPr lang="pl-PL" sz="3300" b="1" dirty="0"/>
              <a:t>Brankári</a:t>
            </a:r>
            <a:r>
              <a:rPr lang="pl-PL" sz="3300" dirty="0"/>
              <a:t> by aj v tejto kategórii </a:t>
            </a:r>
            <a:r>
              <a:rPr lang="pl-PL" sz="3300" b="1" dirty="0"/>
              <a:t>mali byť nasadzovaní do hry v poli </a:t>
            </a:r>
            <a:r>
              <a:rPr lang="pl-PL" sz="3300" dirty="0"/>
              <a:t>a to najmä v </a:t>
            </a:r>
            <a:r>
              <a:rPr lang="pl-PL" sz="3300" dirty="0" smtClean="0"/>
              <a:t>prípade, </a:t>
            </a:r>
            <a:r>
              <a:rPr lang="sk-SK" sz="3300" dirty="0" smtClean="0"/>
              <a:t>že </a:t>
            </a:r>
            <a:r>
              <a:rPr lang="sk-SK" sz="3300" dirty="0"/>
              <a:t>je viac brankárov než bránok. Dôvodom takého striedania je všestranný </a:t>
            </a:r>
            <a:r>
              <a:rPr lang="sk-SK" sz="3300" dirty="0" smtClean="0"/>
              <a:t>hráčsky rozvoj</a:t>
            </a:r>
            <a:r>
              <a:rPr lang="sk-SK" sz="3300" dirty="0"/>
              <a:t>. Hráči v bránke môžu chytať s rukavicami, ale aj bez nich. Dôvodom na </a:t>
            </a:r>
            <a:r>
              <a:rPr lang="sk-SK" sz="3300" dirty="0" smtClean="0"/>
              <a:t>chytanie bez </a:t>
            </a:r>
            <a:r>
              <a:rPr lang="sk-SK" sz="3300" dirty="0"/>
              <a:t>rukavíc je získanie väčšieho citu na loptu a získavanie odolnosti proti úderu </a:t>
            </a:r>
            <a:r>
              <a:rPr lang="sk-SK" sz="3300" dirty="0" smtClean="0"/>
              <a:t>lopty. </a:t>
            </a:r>
            <a:r>
              <a:rPr lang="pl-PL" sz="3300" dirty="0" smtClean="0"/>
              <a:t>Dôvodom </a:t>
            </a:r>
            <a:r>
              <a:rPr lang="pl-PL" sz="3300" dirty="0"/>
              <a:t>na chytanie s rukavicami je otupenie strachu z bolestivého zásahu do </a:t>
            </a:r>
            <a:r>
              <a:rPr lang="pl-PL" sz="3300" dirty="0" smtClean="0"/>
              <a:t>rúk </a:t>
            </a:r>
            <a:r>
              <a:rPr lang="sk-SK" sz="3300" dirty="0" smtClean="0"/>
              <a:t>a </a:t>
            </a:r>
            <a:r>
              <a:rPr lang="sk-SK" sz="3300" dirty="0"/>
              <a:t>približovanie sa vzorom z dospelého futbalu. O tom, čo je lepšie, by sa mal </a:t>
            </a:r>
            <a:r>
              <a:rPr lang="sk-SK" sz="3300" dirty="0" smtClean="0"/>
              <a:t>rozhodnúť brankár.</a:t>
            </a:r>
            <a:endParaRPr lang="sk-SK" sz="3300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440" y="726745"/>
            <a:ext cx="2454258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70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01663"/>
          </a:xfrm>
        </p:spPr>
        <p:txBody>
          <a:bodyPr>
            <a:normAutofit fontScale="90000"/>
          </a:bodyPr>
          <a:lstStyle/>
          <a:p>
            <a:pPr algn="l"/>
            <a:r>
              <a:rPr lang="sk-SK" sz="5400" b="1" i="1" dirty="0" smtClean="0">
                <a:solidFill>
                  <a:srgbClr val="FF0000"/>
                </a:solidFill>
              </a:rPr>
              <a:t>         Odporúčania trénerom-</a:t>
            </a:r>
            <a:br>
              <a:rPr lang="sk-SK" sz="5400" b="1" i="1" dirty="0" smtClean="0">
                <a:solidFill>
                  <a:srgbClr val="FF0000"/>
                </a:solidFill>
              </a:rPr>
            </a:br>
            <a:r>
              <a:rPr lang="sk-SK" sz="5400" b="1" i="1" dirty="0">
                <a:solidFill>
                  <a:srgbClr val="FF0000"/>
                </a:solidFill>
              </a:rPr>
              <a:t> </a:t>
            </a:r>
            <a:r>
              <a:rPr lang="sk-SK" sz="5400" b="1" i="1" dirty="0" smtClean="0">
                <a:solidFill>
                  <a:srgbClr val="FF0000"/>
                </a:solidFill>
              </a:rPr>
              <a:t>       vzťah tréner - rozhodca</a:t>
            </a:r>
            <a:br>
              <a:rPr lang="sk-SK" sz="5400" b="1" i="1" dirty="0" smtClean="0">
                <a:solidFill>
                  <a:srgbClr val="FF0000"/>
                </a:solidFill>
              </a:rPr>
            </a:br>
            <a:r>
              <a:rPr lang="sk-SK" sz="5400" b="1" i="1" dirty="0" smtClean="0">
                <a:solidFill>
                  <a:srgbClr val="FF0000"/>
                </a:solidFill>
              </a:rPr>
              <a:t>          </a:t>
            </a:r>
            <a:endParaRPr lang="sk-SK" sz="5400" b="1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1448790"/>
            <a:ext cx="9144000" cy="52726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b="1" dirty="0"/>
          </a:p>
          <a:p>
            <a:r>
              <a:rPr lang="sk-SK" b="1" dirty="0"/>
              <a:t>Tréneri a rozhodcovia by mali spolupracovať </a:t>
            </a:r>
            <a:r>
              <a:rPr lang="sk-SK" dirty="0"/>
              <a:t>počas priebehu stretnutia a snažiť sa </a:t>
            </a:r>
            <a:r>
              <a:rPr lang="sk-SK" dirty="0" smtClean="0"/>
              <a:t>aby prebehlo </a:t>
            </a:r>
            <a:r>
              <a:rPr lang="sk-SK" dirty="0"/>
              <a:t>v duchu </a:t>
            </a:r>
            <a:r>
              <a:rPr lang="sk-SK" dirty="0" err="1"/>
              <a:t>fair-play</a:t>
            </a:r>
            <a:r>
              <a:rPr lang="sk-SK" dirty="0"/>
              <a:t> a musia si uvedomovať, že akékoľvek stupňovanie napätia </a:t>
            </a:r>
            <a:r>
              <a:rPr lang="sk-SK" dirty="0" smtClean="0"/>
              <a:t>je škodlivé </a:t>
            </a:r>
            <a:r>
              <a:rPr lang="sk-SK" dirty="0"/>
              <a:t>pre výchovu hráčov, kvôli ktorým tam všetci organizátori či iné osoby sú. </a:t>
            </a:r>
            <a:r>
              <a:rPr lang="sk-SK" dirty="0" smtClean="0"/>
              <a:t>V záujme </a:t>
            </a:r>
            <a:r>
              <a:rPr lang="pl-PL" dirty="0" smtClean="0"/>
              <a:t>riešenia </a:t>
            </a:r>
            <a:r>
              <a:rPr lang="pl-PL" dirty="0"/>
              <a:t>problému a utíšenia, uzmierenia situácie by rozhodne mali </a:t>
            </a:r>
            <a:r>
              <a:rPr lang="pl-PL" b="1" dirty="0"/>
              <a:t>komunikovať </a:t>
            </a:r>
            <a:r>
              <a:rPr lang="pl-PL" b="1" dirty="0" smtClean="0"/>
              <a:t>ako </a:t>
            </a:r>
            <a:r>
              <a:rPr lang="it-IT" b="1" dirty="0" smtClean="0"/>
              <a:t>partneri </a:t>
            </a:r>
            <a:r>
              <a:rPr lang="it-IT" dirty="0"/>
              <a:t>predovšetkým rozhodcovia a tréneri</a:t>
            </a:r>
            <a:r>
              <a:rPr lang="it-IT" dirty="0" smtClean="0"/>
              <a:t>.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/>
              <a:t>Výchovný význam zápasu pre mladých hráčov, </a:t>
            </a:r>
            <a:r>
              <a:rPr lang="sk-SK" b="1" dirty="0"/>
              <a:t>učenie </a:t>
            </a:r>
            <a:r>
              <a:rPr lang="sk-SK" b="1" dirty="0" smtClean="0"/>
              <a:t>sa k </a:t>
            </a:r>
            <a:r>
              <a:rPr lang="sk-SK" b="1" dirty="0"/>
              <a:t>rešpektu</a:t>
            </a:r>
            <a:r>
              <a:rPr lang="sk-SK" dirty="0"/>
              <a:t>, k autorite </a:t>
            </a:r>
            <a:r>
              <a:rPr lang="sk-SK" dirty="0" smtClean="0"/>
              <a:t>rozhodcu a </a:t>
            </a:r>
            <a:r>
              <a:rPr lang="sk-SK" dirty="0"/>
              <a:t>prijímanie jeho výrokov bez výhrad</a:t>
            </a:r>
            <a:r>
              <a:rPr lang="sk-SK" b="1" dirty="0"/>
              <a:t>. To je zároveň spôsob, ako sa hráči učia </a:t>
            </a:r>
            <a:r>
              <a:rPr lang="sk-SK" b="1" dirty="0" smtClean="0"/>
              <a:t>sústreďovať na </a:t>
            </a:r>
            <a:r>
              <a:rPr lang="sk-SK" b="1" dirty="0"/>
              <a:t>hru a vlastný výkon</a:t>
            </a:r>
            <a:r>
              <a:rPr lang="sk-SK" dirty="0"/>
              <a:t>.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63" y="1206212"/>
            <a:ext cx="1100138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49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01663"/>
          </a:xfrm>
        </p:spPr>
        <p:txBody>
          <a:bodyPr>
            <a:normAutofit fontScale="90000"/>
          </a:bodyPr>
          <a:lstStyle/>
          <a:p>
            <a:pPr algn="l"/>
            <a:r>
              <a:rPr lang="sk-SK" sz="5400" b="1" i="1" dirty="0" smtClean="0">
                <a:solidFill>
                  <a:srgbClr val="FF0000"/>
                </a:solidFill>
              </a:rPr>
              <a:t>        </a:t>
            </a:r>
            <a:r>
              <a:rPr lang="sk-SK" sz="4000" b="1" i="1" dirty="0" smtClean="0">
                <a:solidFill>
                  <a:srgbClr val="FF0000"/>
                </a:solidFill>
              </a:rPr>
              <a:t>Odporúčania trénerom</a:t>
            </a:r>
            <a:r>
              <a:rPr lang="sk-SK" sz="5400" b="1" i="1" dirty="0" smtClean="0">
                <a:solidFill>
                  <a:srgbClr val="FF0000"/>
                </a:solidFill>
              </a:rPr>
              <a:t/>
            </a:r>
            <a:br>
              <a:rPr lang="sk-SK" sz="5400" b="1" i="1" dirty="0" smtClean="0">
                <a:solidFill>
                  <a:srgbClr val="FF0000"/>
                </a:solidFill>
              </a:rPr>
            </a:br>
            <a:r>
              <a:rPr lang="sk-SK" sz="5400" b="1" i="1" dirty="0" smtClean="0">
                <a:solidFill>
                  <a:srgbClr val="FF0000"/>
                </a:solidFill>
              </a:rPr>
              <a:t>          </a:t>
            </a:r>
            <a:endParaRPr lang="sk-SK" sz="5400" b="1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1448790"/>
            <a:ext cx="9144000" cy="5622966"/>
          </a:xfrm>
        </p:spPr>
        <p:txBody>
          <a:bodyPr>
            <a:normAutofit fontScale="55000" lnSpcReduction="20000"/>
          </a:bodyPr>
          <a:lstStyle/>
          <a:p>
            <a:r>
              <a:rPr lang="pl-PL" dirty="0"/>
              <a:t>Najmä pri tých najmladších </a:t>
            </a:r>
            <a:r>
              <a:rPr lang="pl-PL" b="1" dirty="0"/>
              <a:t>by mala byť snaha o to, aby hrali na určených postoch – </a:t>
            </a:r>
            <a:r>
              <a:rPr lang="pl-PL" dirty="0" smtClean="0"/>
              <a:t>obrancov </a:t>
            </a:r>
            <a:r>
              <a:rPr lang="sk-SK" dirty="0" smtClean="0"/>
              <a:t>a </a:t>
            </a:r>
            <a:r>
              <a:rPr lang="sk-SK" dirty="0"/>
              <a:t>útočníkov – </a:t>
            </a:r>
            <a:r>
              <a:rPr lang="sk-SK" b="1" dirty="0"/>
              <a:t>až </a:t>
            </a:r>
            <a:r>
              <a:rPr lang="sk-SK" b="1" dirty="0" smtClean="0"/>
              <a:t>druhoradá</a:t>
            </a:r>
            <a:r>
              <a:rPr lang="sk-SK" dirty="0" smtClean="0"/>
              <a:t>. Chceme</a:t>
            </a:r>
            <a:r>
              <a:rPr lang="sk-SK" dirty="0"/>
              <a:t>, aby pochopili, že nemajú všetci bežať za loptou, ale rozdelením hráčov </a:t>
            </a:r>
            <a:r>
              <a:rPr lang="sk-SK" dirty="0" smtClean="0"/>
              <a:t>podľa úloh </a:t>
            </a:r>
            <a:r>
              <a:rPr lang="sk-SK" dirty="0"/>
              <a:t>na útočníkov a obrancov, ako je to možno veľakrát vidieť na turnajoch, je </a:t>
            </a:r>
            <a:r>
              <a:rPr lang="sk-SK" dirty="0" smtClean="0"/>
              <a:t>mnohokrát kontraproduktívne.</a:t>
            </a:r>
          </a:p>
          <a:p>
            <a:endParaRPr lang="sk-SK" dirty="0"/>
          </a:p>
          <a:p>
            <a:r>
              <a:rPr lang="sk-SK" dirty="0"/>
              <a:t>Deti by mali postupne pod vedením trénerov prísť na to, čo je v hre výhodné. </a:t>
            </a:r>
            <a:r>
              <a:rPr lang="sk-SK" b="1" dirty="0"/>
              <a:t>Žiadne </a:t>
            </a:r>
            <a:r>
              <a:rPr lang="sk-SK" b="1" dirty="0" smtClean="0"/>
              <a:t>delenie </a:t>
            </a:r>
            <a:r>
              <a:rPr lang="pl-PL" b="1" dirty="0" smtClean="0"/>
              <a:t>na </a:t>
            </a:r>
            <a:r>
              <a:rPr lang="pl-PL" b="1" dirty="0"/>
              <a:t>obrana – útok</a:t>
            </a:r>
            <a:r>
              <a:rPr lang="pl-PL" dirty="0"/>
              <a:t>. Ak to takto robíme, tak deti – hráči potom zostávajú zapichnutí </a:t>
            </a:r>
            <a:r>
              <a:rPr lang="pl-PL" dirty="0" smtClean="0"/>
              <a:t>na </a:t>
            </a:r>
            <a:r>
              <a:rPr lang="sk-SK" dirty="0" smtClean="0"/>
              <a:t>svojich  miestach </a:t>
            </a:r>
            <a:r>
              <a:rPr lang="sk-SK" dirty="0"/>
              <a:t>a namiesto dravosti a individuálnych futbalových schopností sa </a:t>
            </a:r>
            <a:r>
              <a:rPr lang="sk-SK" dirty="0" smtClean="0"/>
              <a:t>trénuje skôr </a:t>
            </a:r>
            <a:r>
              <a:rPr lang="sk-SK" dirty="0"/>
              <a:t>taktika, ktorá je určená obmedzeniami – úlohami čo majú a nemajú robiť, ale to </a:t>
            </a:r>
            <a:r>
              <a:rPr lang="sk-SK" dirty="0" smtClean="0"/>
              <a:t>sú zábrany </a:t>
            </a:r>
            <a:r>
              <a:rPr lang="sk-SK" dirty="0"/>
              <a:t>– bariéry pre tvorivosť a zápal pre hru. V tomto období nemusia vedieť hrať </a:t>
            </a:r>
            <a:r>
              <a:rPr lang="sk-SK" dirty="0" smtClean="0"/>
              <a:t>kolektívne, nejde </a:t>
            </a:r>
            <a:r>
              <a:rPr lang="sk-SK" dirty="0"/>
              <a:t>o družstvo a o výsledok, aj keď každé z tých detí chce vyhrať.</a:t>
            </a:r>
          </a:p>
          <a:p>
            <a:endParaRPr lang="sk-SK" dirty="0" smtClean="0"/>
          </a:p>
          <a:p>
            <a:r>
              <a:rPr lang="sk-SK" b="1" dirty="0" smtClean="0"/>
              <a:t>Učme </a:t>
            </a:r>
            <a:r>
              <a:rPr lang="sk-SK" b="1" dirty="0"/>
              <a:t>ich v hre premýšľať, nie dodržiavať nariadenia</a:t>
            </a:r>
            <a:r>
              <a:rPr lang="sk-SK" dirty="0"/>
              <a:t>!!! Nie je dôležité, aby si teraz </a:t>
            </a:r>
            <a:r>
              <a:rPr lang="sk-SK" dirty="0" smtClean="0"/>
              <a:t>rýchle prihrávali</a:t>
            </a:r>
            <a:r>
              <a:rPr lang="sk-SK" dirty="0"/>
              <a:t>, ale aby sa snažili urobiť kľučku a potom prihrali spoluhráčovi alebo niekde </a:t>
            </a:r>
            <a:r>
              <a:rPr lang="sk-SK" dirty="0" smtClean="0"/>
              <a:t>do voľného </a:t>
            </a:r>
            <a:r>
              <a:rPr lang="sk-SK" dirty="0"/>
              <a:t>priestoru. Rozprávajte sa s deťmi o tom (a deti nech sami odpovedajú), NIE </a:t>
            </a:r>
            <a:r>
              <a:rPr lang="sk-SK" dirty="0" smtClean="0"/>
              <a:t>kde </a:t>
            </a:r>
            <a:r>
              <a:rPr lang="pl-PL" dirty="0" smtClean="0"/>
              <a:t>by </a:t>
            </a:r>
            <a:r>
              <a:rPr lang="pl-PL" dirty="0"/>
              <a:t>mali stáť, ale kam by mali nabehnúť, aby im mohol niekto </a:t>
            </a:r>
            <a:r>
              <a:rPr lang="pl-PL" dirty="0" smtClean="0"/>
              <a:t>prihrať.</a:t>
            </a:r>
          </a:p>
          <a:p>
            <a:endParaRPr lang="pl-PL" dirty="0"/>
          </a:p>
          <a:p>
            <a:r>
              <a:rPr lang="sk-SK" b="1" dirty="0" smtClean="0"/>
              <a:t>Pýtajte </a:t>
            </a:r>
            <a:r>
              <a:rPr lang="sk-SK" b="1" dirty="0"/>
              <a:t>sa otázkami</a:t>
            </a:r>
            <a:r>
              <a:rPr lang="sk-SK" dirty="0"/>
              <a:t>: Odkiaľ sa strieľajú góly? Deti: „Spred bránky“. Kam preto </a:t>
            </a:r>
            <a:r>
              <a:rPr lang="sk-SK" dirty="0" smtClean="0"/>
              <a:t>musíme bežať </a:t>
            </a:r>
            <a:r>
              <a:rPr lang="sk-SK" dirty="0"/>
              <a:t>– nabiehať keď je hráč s loptou na kraji ihriska? Budeme tam bežať všetci? Keď </a:t>
            </a:r>
            <a:r>
              <a:rPr lang="sk-SK" dirty="0" smtClean="0"/>
              <a:t>tam nepobežíme </a:t>
            </a:r>
            <a:r>
              <a:rPr lang="sk-SK" dirty="0"/>
              <a:t>všetci, tak čo budú robiť ostatní? „Niekto zostane vzadu“. A prečo? A </a:t>
            </a:r>
            <a:r>
              <a:rPr lang="sk-SK" dirty="0" smtClean="0"/>
              <a:t>kde vzadu</a:t>
            </a:r>
            <a:r>
              <a:rPr lang="sk-SK" dirty="0"/>
              <a:t>? Až za polovičkou ihriska, alebo bližšie k súperovej bránke? A prečo? A kde </a:t>
            </a:r>
            <a:r>
              <a:rPr lang="sk-SK" dirty="0" smtClean="0"/>
              <a:t>bude stáť </a:t>
            </a:r>
            <a:r>
              <a:rPr lang="sk-SK" dirty="0"/>
              <a:t>náš </a:t>
            </a:r>
            <a:r>
              <a:rPr lang="sk-SK" dirty="0" smtClean="0"/>
              <a:t>brankár?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670" y="111516"/>
            <a:ext cx="2921330" cy="135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87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01663"/>
          </a:xfrm>
        </p:spPr>
        <p:txBody>
          <a:bodyPr>
            <a:normAutofit fontScale="90000"/>
          </a:bodyPr>
          <a:lstStyle/>
          <a:p>
            <a:pPr algn="l"/>
            <a:r>
              <a:rPr lang="sk-SK" sz="5400" b="1" i="1" dirty="0" smtClean="0">
                <a:solidFill>
                  <a:srgbClr val="FF0000"/>
                </a:solidFill>
              </a:rPr>
              <a:t>         </a:t>
            </a:r>
            <a:r>
              <a:rPr lang="sk-SK" sz="4000" b="1" i="1" dirty="0" smtClean="0">
                <a:solidFill>
                  <a:srgbClr val="FF0000"/>
                </a:solidFill>
              </a:rPr>
              <a:t>Odporúčania trénerom</a:t>
            </a:r>
            <a:r>
              <a:rPr lang="sk-SK" sz="5400" b="1" i="1" dirty="0" smtClean="0">
                <a:solidFill>
                  <a:srgbClr val="FF0000"/>
                </a:solidFill>
              </a:rPr>
              <a:t/>
            </a:r>
            <a:br>
              <a:rPr lang="sk-SK" sz="5400" b="1" i="1" dirty="0" smtClean="0">
                <a:solidFill>
                  <a:srgbClr val="FF0000"/>
                </a:solidFill>
              </a:rPr>
            </a:br>
            <a:r>
              <a:rPr lang="sk-SK" sz="5400" b="1" i="1" dirty="0" smtClean="0">
                <a:solidFill>
                  <a:srgbClr val="FF0000"/>
                </a:solidFill>
              </a:rPr>
              <a:t>          </a:t>
            </a:r>
            <a:endParaRPr lang="sk-SK" sz="5400" b="1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1448790"/>
            <a:ext cx="9144000" cy="5622966"/>
          </a:xfrm>
        </p:spPr>
        <p:txBody>
          <a:bodyPr>
            <a:normAutofit fontScale="77500" lnSpcReduction="20000"/>
          </a:bodyPr>
          <a:lstStyle/>
          <a:p>
            <a:r>
              <a:rPr lang="sk-SK" dirty="0"/>
              <a:t>Takéto otázky a rozhovory robíme pred zápasom, alebo pri sledovaní iného zápasu, </a:t>
            </a:r>
            <a:r>
              <a:rPr lang="sk-SK" dirty="0" smtClean="0"/>
              <a:t>alebo s </a:t>
            </a:r>
            <a:r>
              <a:rPr lang="sk-SK" dirty="0"/>
              <a:t>hráčmi na lavičke, ktorí práve nehrajú a sledujú hru. Tam majú čas na pochopenie. </a:t>
            </a:r>
            <a:r>
              <a:rPr lang="sk-SK" dirty="0" smtClean="0"/>
              <a:t>To je </a:t>
            </a:r>
            <a:r>
              <a:rPr lang="sk-SK" b="1" dirty="0"/>
              <a:t>pravý</a:t>
            </a:r>
            <a:r>
              <a:rPr lang="sk-SK" dirty="0"/>
              <a:t> </a:t>
            </a:r>
            <a:r>
              <a:rPr lang="sk-SK" b="1" dirty="0"/>
              <a:t>„</a:t>
            </a:r>
            <a:r>
              <a:rPr lang="sk-SK" b="1" dirty="0" err="1"/>
              <a:t>koučing</a:t>
            </a:r>
            <a:r>
              <a:rPr lang="sk-SK" b="1" dirty="0"/>
              <a:t>“= otváranie potenciálu, ktorý v deťoch je, ktorý v nich zatiaľ drieme. </a:t>
            </a:r>
            <a:endParaRPr lang="sk-SK" b="1" dirty="0" smtClean="0"/>
          </a:p>
          <a:p>
            <a:endParaRPr lang="sk-SK" sz="1400" dirty="0" smtClean="0"/>
          </a:p>
          <a:p>
            <a:r>
              <a:rPr lang="sk-SK" dirty="0" smtClean="0"/>
              <a:t>Samozrejme, že </a:t>
            </a:r>
            <a:r>
              <a:rPr lang="sk-SK" dirty="0"/>
              <a:t>to nie je jednoduché, hlavne pre tých trénerov, ktorí posúvajú deti na </a:t>
            </a:r>
            <a:r>
              <a:rPr lang="sk-SK" dirty="0" smtClean="0"/>
              <a:t>ihrisku (svojimi </a:t>
            </a:r>
            <a:r>
              <a:rPr lang="sk-SK" dirty="0"/>
              <a:t>pokynmi – pokrikmi) ako na špagátikoch</a:t>
            </a:r>
            <a:r>
              <a:rPr lang="sk-SK" dirty="0" smtClean="0"/>
              <a:t>.</a:t>
            </a:r>
          </a:p>
          <a:p>
            <a:endParaRPr lang="sk-SK" sz="5200" dirty="0"/>
          </a:p>
          <a:p>
            <a:r>
              <a:rPr lang="sk-SK" dirty="0"/>
              <a:t>Keď deti na všetky otázky odpovedajú, tak si to </a:t>
            </a:r>
            <a:r>
              <a:rPr lang="sk-SK" dirty="0" smtClean="0"/>
              <a:t>všetko aj </a:t>
            </a:r>
            <a:r>
              <a:rPr lang="sk-SK" dirty="0"/>
              <a:t>uvedomujú. Skôr to </a:t>
            </a:r>
            <a:r>
              <a:rPr lang="sk-SK" dirty="0" smtClean="0"/>
              <a:t>pochopia chápavejší </a:t>
            </a:r>
            <a:r>
              <a:rPr lang="sk-SK" dirty="0"/>
              <a:t>– myšlienkovo rýchlejší, ale ostatní sa potom od nich učia</a:t>
            </a:r>
            <a:r>
              <a:rPr lang="sk-SK" dirty="0" smtClean="0"/>
              <a:t>.</a:t>
            </a:r>
            <a:r>
              <a:rPr lang="sk-SK" dirty="0"/>
              <a:t> </a:t>
            </a:r>
            <a:r>
              <a:rPr lang="sk-SK" b="1" dirty="0"/>
              <a:t>Dôležité </a:t>
            </a:r>
            <a:r>
              <a:rPr lang="sk-SK" b="1" dirty="0" smtClean="0"/>
              <a:t>sú ich </a:t>
            </a:r>
            <a:r>
              <a:rPr lang="sk-SK" b="1" dirty="0"/>
              <a:t>voľby a ich orientácie, ale tréner ich len usmerňuje a navádza otázkami nech sa </a:t>
            </a:r>
            <a:r>
              <a:rPr lang="sk-SK" b="1" dirty="0" smtClean="0"/>
              <a:t>učia sami</a:t>
            </a:r>
            <a:r>
              <a:rPr lang="sk-SK" dirty="0"/>
              <a:t>. Je to dlhšia cesta, ale trvalejšia a pevnejšia, ktorá nerobí z detí figúrky, na </a:t>
            </a:r>
            <a:r>
              <a:rPr lang="sk-SK" dirty="0" smtClean="0"/>
              <a:t>ktoré tréner </a:t>
            </a:r>
            <a:r>
              <a:rPr lang="sk-SK" dirty="0"/>
              <a:t>kričí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122" y="0"/>
            <a:ext cx="1941678" cy="144879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961" y="3954483"/>
            <a:ext cx="1418976" cy="107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12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01663"/>
          </a:xfrm>
        </p:spPr>
        <p:txBody>
          <a:bodyPr>
            <a:normAutofit fontScale="90000"/>
          </a:bodyPr>
          <a:lstStyle/>
          <a:p>
            <a:pPr algn="l"/>
            <a:r>
              <a:rPr lang="sk-SK" sz="5400" b="1" i="1" dirty="0" smtClean="0">
                <a:solidFill>
                  <a:srgbClr val="FF0000"/>
                </a:solidFill>
              </a:rPr>
              <a:t>         </a:t>
            </a:r>
            <a:br>
              <a:rPr lang="sk-SK" sz="5400" b="1" i="1" dirty="0" smtClean="0">
                <a:solidFill>
                  <a:srgbClr val="FF0000"/>
                </a:solidFill>
              </a:rPr>
            </a:br>
            <a:r>
              <a:rPr lang="sk-SK" sz="5400" b="1" i="1" dirty="0" smtClean="0">
                <a:solidFill>
                  <a:srgbClr val="FF0000"/>
                </a:solidFill>
              </a:rPr>
              <a:t>          </a:t>
            </a:r>
            <a:endParaRPr lang="sk-SK" sz="5400" b="1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23749" y="1235034"/>
            <a:ext cx="9144000" cy="5622966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pPr marL="0" indent="0">
              <a:buNone/>
            </a:pPr>
            <a:r>
              <a:rPr lang="sk-SK" b="1" dirty="0" smtClean="0"/>
              <a:t>  Základná </a:t>
            </a:r>
            <a:r>
              <a:rPr lang="sk-SK" b="1" dirty="0"/>
              <a:t>myšlienka je, že sa </a:t>
            </a:r>
            <a:endParaRPr lang="sk-SK" b="1" dirty="0" smtClean="0"/>
          </a:p>
          <a:p>
            <a:endParaRPr lang="sk-SK" sz="1800" b="1" dirty="0"/>
          </a:p>
          <a:p>
            <a:pPr marL="0" indent="0">
              <a:buNone/>
            </a:pPr>
            <a:r>
              <a:rPr lang="sk-SK" b="1" dirty="0" smtClean="0"/>
              <a:t>                    </a:t>
            </a:r>
            <a:r>
              <a:rPr lang="sk-SK" sz="5400" b="1" i="1" dirty="0" smtClean="0">
                <a:solidFill>
                  <a:srgbClr val="FF0000"/>
                </a:solidFill>
              </a:rPr>
              <a:t>UČIA </a:t>
            </a:r>
            <a:r>
              <a:rPr lang="sk-SK" sz="5400" b="1" i="1" dirty="0">
                <a:solidFill>
                  <a:srgbClr val="FF0000"/>
                </a:solidFill>
              </a:rPr>
              <a:t>HROU </a:t>
            </a:r>
            <a:endParaRPr lang="sk-SK" sz="54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                               </a:t>
            </a:r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                                a </a:t>
            </a:r>
            <a:r>
              <a:rPr lang="sk-SK" b="1" dirty="0"/>
              <a:t>nie, že sa učia, aby mohli hrať</a:t>
            </a:r>
            <a:r>
              <a:rPr lang="sk-SK" b="1" dirty="0" smtClean="0"/>
              <a:t>.</a:t>
            </a: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20" y="4096987"/>
            <a:ext cx="2920055" cy="1960913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265" y="498765"/>
            <a:ext cx="2582020" cy="3882736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140" y="5008298"/>
            <a:ext cx="2639623" cy="122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63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01663"/>
          </a:xfrm>
        </p:spPr>
        <p:txBody>
          <a:bodyPr>
            <a:normAutofit fontScale="90000"/>
          </a:bodyPr>
          <a:lstStyle/>
          <a:p>
            <a:pPr algn="l"/>
            <a:r>
              <a:rPr lang="sk-SK" sz="5400" b="1" i="1" dirty="0" smtClean="0">
                <a:solidFill>
                  <a:srgbClr val="FF0000"/>
                </a:solidFill>
              </a:rPr>
              <a:t>         </a:t>
            </a:r>
            <a:br>
              <a:rPr lang="sk-SK" sz="5400" b="1" i="1" dirty="0" smtClean="0">
                <a:solidFill>
                  <a:srgbClr val="FF0000"/>
                </a:solidFill>
              </a:rPr>
            </a:br>
            <a:r>
              <a:rPr lang="sk-SK" sz="5400" b="1" i="1" dirty="0" smtClean="0">
                <a:solidFill>
                  <a:srgbClr val="FF0000"/>
                </a:solidFill>
              </a:rPr>
              <a:t>          </a:t>
            </a:r>
            <a:endParaRPr lang="sk-SK" sz="5400" b="1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1448790"/>
            <a:ext cx="9144000" cy="5622966"/>
          </a:xfrm>
        </p:spPr>
        <p:txBody>
          <a:bodyPr>
            <a:normAutofit fontScale="70000" lnSpcReduction="20000"/>
          </a:bodyPr>
          <a:lstStyle/>
          <a:p>
            <a:endParaRPr lang="sk-SK" b="1" dirty="0" smtClean="0"/>
          </a:p>
          <a:p>
            <a:r>
              <a:rPr lang="sk-SK" b="1" dirty="0" smtClean="0"/>
              <a:t>  </a:t>
            </a:r>
            <a:r>
              <a:rPr lang="sk-SK" dirty="0"/>
              <a:t>Nikoho nie je možné nútiť, aby si uvedené myšlienky osvojil a riadil sa nimi, ale je tam </a:t>
            </a:r>
            <a:r>
              <a:rPr lang="sk-SK" dirty="0" smtClean="0"/>
              <a:t>logika veci</a:t>
            </a:r>
            <a:r>
              <a:rPr lang="sk-SK" dirty="0"/>
              <a:t>, ktorá vychádza z pedagogiky </a:t>
            </a:r>
            <a:r>
              <a:rPr lang="sk-SK" b="1" dirty="0"/>
              <a:t>(škola hrou), </a:t>
            </a:r>
            <a:r>
              <a:rPr lang="sk-SK" dirty="0"/>
              <a:t>ktorú </a:t>
            </a:r>
            <a:r>
              <a:rPr lang="sk-SK" b="1" dirty="0"/>
              <a:t>kopíruje celý svet</a:t>
            </a:r>
            <a:r>
              <a:rPr lang="sk-SK" dirty="0"/>
              <a:t>. </a:t>
            </a:r>
            <a:r>
              <a:rPr lang="sk-SK" dirty="0" smtClean="0"/>
              <a:t>Premýšľajme o </a:t>
            </a:r>
            <a:r>
              <a:rPr lang="sk-SK" dirty="0"/>
              <a:t>tom. My to môžeme spolu zase o kúsok posunúť, ak budeme využívať túto </a:t>
            </a:r>
            <a:r>
              <a:rPr lang="sk-SK" dirty="0" smtClean="0"/>
              <a:t>pedagogickú zásadu</a:t>
            </a:r>
            <a:r>
              <a:rPr lang="sk-SK" dirty="0"/>
              <a:t>. V tom bola, do určitej miery, už skôr sila slovenského (československého ) </a:t>
            </a:r>
            <a:r>
              <a:rPr lang="sk-SK" dirty="0" smtClean="0"/>
              <a:t>futbalu – </a:t>
            </a:r>
            <a:r>
              <a:rPr lang="sk-SK" dirty="0"/>
              <a:t>mať hráčov, ktorí premýšľajú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r>
              <a:rPr lang="sk-SK" b="1" dirty="0"/>
              <a:t>Preto nechcime hru pretaktizovať od začiatku, teda pokiaľ ešte neovládame </a:t>
            </a:r>
            <a:r>
              <a:rPr lang="sk-SK" b="1" dirty="0" smtClean="0"/>
              <a:t>individuálne herné činnosti</a:t>
            </a:r>
            <a:r>
              <a:rPr lang="sk-SK" dirty="0" smtClean="0"/>
              <a:t>. Pedagogických </a:t>
            </a:r>
            <a:r>
              <a:rPr lang="sk-SK" dirty="0"/>
              <a:t>odporúčaní je samozrejme veľa a ako celok, ktorý nemožno nikdy </a:t>
            </a:r>
            <a:r>
              <a:rPr lang="sk-SK" dirty="0" smtClean="0"/>
              <a:t>úplne uzatvoriť</a:t>
            </a:r>
            <a:r>
              <a:rPr lang="sk-SK" dirty="0"/>
              <a:t>, je možné ho doplňovať na trénerských kurzoch a kurzoch </a:t>
            </a:r>
            <a:r>
              <a:rPr lang="sk-SK" dirty="0" err="1"/>
              <a:t>koučingu</a:t>
            </a:r>
            <a:r>
              <a:rPr lang="sk-SK" dirty="0"/>
              <a:t>, či </a:t>
            </a:r>
            <a:r>
              <a:rPr lang="sk-SK" dirty="0" smtClean="0"/>
              <a:t>študovaním učebníc </a:t>
            </a:r>
            <a:r>
              <a:rPr lang="sk-SK" dirty="0"/>
              <a:t>a metodických DVD. 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Ak </a:t>
            </a:r>
            <a:r>
              <a:rPr lang="sk-SK" dirty="0"/>
              <a:t>máte záujem o viac informácií, kontaktujte </a:t>
            </a:r>
            <a:r>
              <a:rPr lang="sk-SK" dirty="0" smtClean="0"/>
              <a:t>svojich regionálnych </a:t>
            </a:r>
            <a:r>
              <a:rPr lang="sk-SK" dirty="0"/>
              <a:t>trénerov, TMK regionálneho FZ, trénerov na úseku mládeže SFZ, </a:t>
            </a:r>
            <a:r>
              <a:rPr lang="sk-SK" dirty="0" smtClean="0"/>
              <a:t>Technický úsek</a:t>
            </a:r>
            <a:r>
              <a:rPr lang="sk-SK" dirty="0"/>
              <a:t> </a:t>
            </a:r>
            <a:r>
              <a:rPr lang="sk-SK" dirty="0" smtClean="0"/>
              <a:t>SFZ</a:t>
            </a:r>
            <a:endParaRPr lang="sk-SK" b="1" dirty="0" smtClean="0"/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702" y="145224"/>
            <a:ext cx="27051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8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TRÉNER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     ŠKOLENIA TRÉNEROV</a:t>
            </a:r>
            <a:endParaRPr lang="sk-SK" b="1" dirty="0"/>
          </a:p>
          <a:p>
            <a:r>
              <a:rPr lang="sk-SK" b="1" dirty="0" smtClean="0">
                <a:solidFill>
                  <a:srgbClr val="FF0000"/>
                </a:solidFill>
              </a:rPr>
              <a:t>UEFA GRASSROOTS C licencia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    </a:t>
            </a:r>
            <a:r>
              <a:rPr lang="sk-SK" sz="2800" dirty="0" smtClean="0"/>
              <a:t>64 hodín ( 2 x 2 dni, prax v FK, záverečné skúšky )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 max. 150.-€ </a:t>
            </a:r>
            <a:endParaRPr lang="sk-SK" sz="2800" dirty="0"/>
          </a:p>
          <a:p>
            <a:r>
              <a:rPr lang="sk-SK" b="1" dirty="0" smtClean="0">
                <a:solidFill>
                  <a:srgbClr val="FF0000"/>
                </a:solidFill>
              </a:rPr>
              <a:t>UEFA B licencia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 150 hodín ( 3 x 3 dni, prax v FK, záverečné skúšky)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 max. 250.-€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62754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TRÉNER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    DOŠKOĽOVANIE TRÉNEROV</a:t>
            </a:r>
          </a:p>
          <a:p>
            <a:pPr marL="0" indent="0">
              <a:buNone/>
            </a:pPr>
            <a:r>
              <a:rPr lang="sk-SK" sz="2800" b="1" dirty="0" smtClean="0"/>
              <a:t>    (predĺženie platnosti trénerských licencií – 3 roky</a:t>
            </a:r>
          </a:p>
          <a:p>
            <a:pPr marL="0" indent="0">
              <a:buNone/>
            </a:pPr>
            <a:endParaRPr lang="sk-SK" sz="2800" b="1" dirty="0"/>
          </a:p>
          <a:p>
            <a:r>
              <a:rPr lang="sk-SK" sz="2800" b="1" dirty="0" smtClean="0">
                <a:solidFill>
                  <a:srgbClr val="FF0000"/>
                </a:solidFill>
              </a:rPr>
              <a:t>Doškoľovací seminár (november) </a:t>
            </a:r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</a:t>
            </a:r>
            <a:r>
              <a:rPr lang="sk-SK" sz="2800" b="1" i="1" dirty="0" smtClean="0"/>
              <a:t>8 hod.   - 100 – 150 účastníkov</a:t>
            </a:r>
            <a:endParaRPr lang="sk-SK" sz="2800" b="1" i="1" dirty="0"/>
          </a:p>
          <a:p>
            <a:r>
              <a:rPr lang="sk-SK" sz="2800" b="1" dirty="0" smtClean="0">
                <a:solidFill>
                  <a:srgbClr val="FF0000"/>
                </a:solidFill>
              </a:rPr>
              <a:t>Špecializované semináre mládeže </a:t>
            </a:r>
            <a:r>
              <a:rPr lang="sk-SK" sz="2800" b="1" dirty="0" err="1" smtClean="0">
                <a:solidFill>
                  <a:srgbClr val="FF0000"/>
                </a:solidFill>
              </a:rPr>
              <a:t>SsFZ</a:t>
            </a:r>
            <a:r>
              <a:rPr lang="sk-SK" sz="2800" b="1" dirty="0" smtClean="0">
                <a:solidFill>
                  <a:srgbClr val="FF0000"/>
                </a:solidFill>
              </a:rPr>
              <a:t> – Bobrovec</a:t>
            </a:r>
          </a:p>
          <a:p>
            <a:pPr marL="0" indent="0">
              <a:buNone/>
            </a:pPr>
            <a:r>
              <a:rPr lang="sk-SK" sz="2800" b="1" dirty="0"/>
              <a:t> </a:t>
            </a:r>
            <a:r>
              <a:rPr lang="sk-SK" sz="2800" b="1" dirty="0" smtClean="0"/>
              <a:t>    </a:t>
            </a:r>
            <a:r>
              <a:rPr lang="sk-SK" sz="2400" b="1" dirty="0" smtClean="0"/>
              <a:t>pre kategóriu dorast (jún), žiaci (júl), prípravky (august)</a:t>
            </a:r>
          </a:p>
          <a:p>
            <a:pPr marL="0" indent="0">
              <a:buNone/>
            </a:pPr>
            <a:r>
              <a:rPr lang="sk-SK" sz="2400" b="1" dirty="0"/>
              <a:t> </a:t>
            </a:r>
            <a:r>
              <a:rPr lang="sk-SK" sz="2400" b="1" dirty="0" smtClean="0"/>
              <a:t>    </a:t>
            </a:r>
            <a:r>
              <a:rPr lang="sk-SK" sz="2800" b="1" i="1" dirty="0" smtClean="0"/>
              <a:t>16 hod.  - 3 x 25 účastníkov</a:t>
            </a:r>
            <a:endParaRPr lang="sk-SK" sz="2800" b="1" i="1" dirty="0"/>
          </a:p>
        </p:txBody>
      </p:sp>
    </p:spTree>
    <p:extLst>
      <p:ext uri="{BB962C8B-B14F-4D97-AF65-F5344CB8AC3E}">
        <p14:creationId xmlns:p14="http://schemas.microsoft.com/office/powerpoint/2010/main" val="94892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TRÉNER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49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 smtClean="0"/>
              <a:t>    </a:t>
            </a:r>
            <a:r>
              <a:rPr lang="sk-SK" b="1" dirty="0" smtClean="0">
                <a:solidFill>
                  <a:srgbClr val="FF0000"/>
                </a:solidFill>
              </a:rPr>
              <a:t>Počet absolventov školení trénerov </a:t>
            </a:r>
            <a:r>
              <a:rPr lang="sk-SK" b="1" dirty="0" err="1" smtClean="0">
                <a:solidFill>
                  <a:srgbClr val="FF0000"/>
                </a:solidFill>
              </a:rPr>
              <a:t>SsFZ</a:t>
            </a:r>
            <a:endParaRPr lang="sk-SK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2800" b="1" dirty="0"/>
              <a:t> </a:t>
            </a:r>
            <a:r>
              <a:rPr lang="sk-SK" sz="2800" b="1" dirty="0" smtClean="0"/>
              <a:t>   (od 2005 – konvencia UEFA )</a:t>
            </a:r>
          </a:p>
          <a:p>
            <a:pPr marL="0" indent="0">
              <a:buNone/>
            </a:pPr>
            <a:r>
              <a:rPr lang="sk-SK" b="1" dirty="0" smtClean="0"/>
              <a:t>UEFA B licencia                                         - 369</a:t>
            </a:r>
          </a:p>
          <a:p>
            <a:pPr marL="0" indent="0">
              <a:buNone/>
            </a:pPr>
            <a:r>
              <a:rPr lang="sk-SK" b="1" dirty="0" smtClean="0"/>
              <a:t>UEFA GRASSROOTS C licencia               - 256</a:t>
            </a:r>
          </a:p>
          <a:p>
            <a:pPr marL="0" indent="0">
              <a:buNone/>
            </a:pPr>
            <a:r>
              <a:rPr lang="sk-SK" b="1" dirty="0" smtClean="0"/>
              <a:t>    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    </a:t>
            </a:r>
            <a:r>
              <a:rPr lang="sk-SK" sz="3500" b="1" dirty="0" smtClean="0">
                <a:solidFill>
                  <a:srgbClr val="FF0000"/>
                </a:solidFill>
              </a:rPr>
              <a:t>Počet evidovaných trénerov </a:t>
            </a:r>
            <a:r>
              <a:rPr lang="sk-SK" sz="3500" b="1" dirty="0" err="1" smtClean="0">
                <a:solidFill>
                  <a:srgbClr val="FF0000"/>
                </a:solidFill>
              </a:rPr>
              <a:t>SsFZ</a:t>
            </a:r>
            <a:r>
              <a:rPr lang="sk-SK" sz="3500" b="1" dirty="0" smtClean="0">
                <a:solidFill>
                  <a:srgbClr val="FF0000"/>
                </a:solidFill>
              </a:rPr>
              <a:t> – ISSF</a:t>
            </a:r>
          </a:p>
          <a:p>
            <a:pPr marL="0" indent="0">
              <a:buNone/>
            </a:pPr>
            <a:r>
              <a:rPr lang="sk-SK" b="1" dirty="0" smtClean="0"/>
              <a:t>UEFA </a:t>
            </a:r>
            <a:r>
              <a:rPr lang="sk-SK" b="1" dirty="0"/>
              <a:t>B </a:t>
            </a:r>
            <a:r>
              <a:rPr lang="sk-SK" b="1" dirty="0" smtClean="0"/>
              <a:t>licencia                                          - 209</a:t>
            </a:r>
            <a:endParaRPr lang="sk-SK" b="1" dirty="0"/>
          </a:p>
          <a:p>
            <a:pPr marL="0" indent="0">
              <a:buNone/>
            </a:pPr>
            <a:r>
              <a:rPr lang="sk-SK" b="1" dirty="0"/>
              <a:t>UEFA </a:t>
            </a:r>
            <a:r>
              <a:rPr lang="sk-SK" b="1" dirty="0" smtClean="0"/>
              <a:t>GRASSROOTS </a:t>
            </a:r>
            <a:r>
              <a:rPr lang="sk-SK" b="1" dirty="0"/>
              <a:t>C </a:t>
            </a:r>
            <a:r>
              <a:rPr lang="sk-SK" b="1" dirty="0" smtClean="0"/>
              <a:t>licencia                - 126</a:t>
            </a: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   Počet evidovaných trénerov </a:t>
            </a:r>
            <a:r>
              <a:rPr lang="sk-SK" b="1" dirty="0" err="1" smtClean="0">
                <a:solidFill>
                  <a:srgbClr val="FF0000"/>
                </a:solidFill>
              </a:rPr>
              <a:t>SsFZ</a:t>
            </a:r>
            <a:r>
              <a:rPr lang="sk-SK" b="1" dirty="0" smtClean="0">
                <a:solidFill>
                  <a:srgbClr val="FF0000"/>
                </a:solidFill>
              </a:rPr>
              <a:t> – web </a:t>
            </a:r>
            <a:r>
              <a:rPr lang="sk-SK" b="1" dirty="0" err="1" smtClean="0">
                <a:solidFill>
                  <a:srgbClr val="FF0000"/>
                </a:solidFill>
              </a:rPr>
              <a:t>SsFZ</a:t>
            </a:r>
            <a:endParaRPr lang="sk-SK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 smtClean="0"/>
              <a:t>                                                                     - 1172</a:t>
            </a:r>
            <a:endParaRPr lang="sk-SK" b="1" dirty="0"/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0826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TRÉNER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677688"/>
              </p:ext>
            </p:extLst>
          </p:nvPr>
        </p:nvGraphicFramePr>
        <p:xfrm>
          <a:off x="237504" y="1686296"/>
          <a:ext cx="8585859" cy="4499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4318"/>
                <a:gridCol w="713922"/>
                <a:gridCol w="713922"/>
                <a:gridCol w="713922"/>
                <a:gridCol w="713922"/>
                <a:gridCol w="713922"/>
                <a:gridCol w="713922"/>
                <a:gridCol w="713922"/>
                <a:gridCol w="713922"/>
                <a:gridCol w="1293983"/>
                <a:gridCol w="52260"/>
                <a:gridCol w="713922"/>
              </a:tblGrid>
              <a:tr h="237957">
                <a:tc gridSpan="10"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Prehľad platnosti trénerských licencií v </a:t>
                      </a:r>
                      <a:r>
                        <a:rPr lang="sk-SK" sz="1400" u="none" strike="noStrike" dirty="0" err="1">
                          <a:effectLst/>
                        </a:rPr>
                        <a:t>súťažiacj</a:t>
                      </a:r>
                      <a:r>
                        <a:rPr lang="sk-SK" sz="1400" u="none" strike="noStrike" dirty="0">
                          <a:effectLst/>
                        </a:rPr>
                        <a:t> </a:t>
                      </a:r>
                      <a:r>
                        <a:rPr lang="sk-SK" sz="1400" u="none" strike="noStrike" dirty="0" err="1">
                          <a:effectLst/>
                        </a:rPr>
                        <a:t>SsFZ</a:t>
                      </a:r>
                      <a:r>
                        <a:rPr lang="sk-SK" sz="1400" u="none" strike="noStrike" dirty="0">
                          <a:effectLst/>
                        </a:rPr>
                        <a:t> po ročníkoch</a:t>
                      </a:r>
                      <a:endParaRPr lang="sk-SK" sz="1400" b="1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236000"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249882"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2498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Ročník</a:t>
                      </a:r>
                      <a:endParaRPr lang="sk-SK" sz="1200" b="1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Dospelí</a:t>
                      </a:r>
                      <a:endParaRPr lang="sk-SK" sz="1200" b="1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Dorast</a:t>
                      </a:r>
                      <a:endParaRPr lang="sk-SK" sz="1200" b="1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SD</a:t>
                      </a:r>
                      <a:endParaRPr lang="sk-SK" sz="1200" b="1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MD</a:t>
                      </a:r>
                      <a:endParaRPr lang="sk-SK" sz="1200" b="1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SŽ</a:t>
                      </a:r>
                      <a:endParaRPr lang="sk-SK" sz="1200" b="1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MŽ</a:t>
                      </a:r>
                      <a:endParaRPr lang="sk-SK" sz="1200" b="1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1. Liga  MŽ       A/B</a:t>
                      </a:r>
                      <a:endParaRPr lang="sk-SK" sz="1200" b="1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Spolu</a:t>
                      </a:r>
                      <a:endParaRPr lang="sk-SK" sz="1200" b="1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Rozhodcom      </a:t>
                      </a:r>
                      <a:r>
                        <a:rPr lang="sk-SK" sz="1200" u="none" strike="noStrike" dirty="0" smtClean="0">
                          <a:effectLst/>
                        </a:rPr>
                        <a:t>nevyhodnotená</a:t>
                      </a:r>
                      <a:endParaRPr lang="sk-SK" sz="1200" b="1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62470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277646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>
                          <a:effectLst/>
                        </a:rPr>
                        <a:t>2005 - 2006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301x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1 124x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 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1 425x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320x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>
                          <a:effectLst/>
                        </a:rPr>
                        <a:t> 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277646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>
                          <a:effectLst/>
                        </a:rPr>
                        <a:t>2006 - 2007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339x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578x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22x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55x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410x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380x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 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1 784x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281x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>
                          <a:effectLst/>
                        </a:rPr>
                        <a:t> 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277646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>
                          <a:effectLst/>
                        </a:rPr>
                        <a:t>2007 - 2008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437x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873x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26x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41x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547x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488x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 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2 412x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162x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>
                          <a:effectLst/>
                        </a:rPr>
                        <a:t> 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277646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>
                          <a:effectLst/>
                        </a:rPr>
                        <a:t>2008- 2009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221x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487x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3x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23x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313x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371x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 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1 418x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u="none" strike="noStrike">
                          <a:effectLst/>
                        </a:rPr>
                        <a:t>234x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>
                          <a:effectLst/>
                        </a:rPr>
                        <a:t> 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277646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>
                          <a:effectLst/>
                        </a:rPr>
                        <a:t>2009 - 2010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321x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606x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44x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70x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417x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354x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36x/36x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1 884x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158x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>
                          <a:effectLst/>
                        </a:rPr>
                        <a:t> 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277646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>
                          <a:effectLst/>
                        </a:rPr>
                        <a:t>2010 - 2011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198x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511x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26x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29x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394x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409x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32x/43x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1642x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304x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>
                          <a:effectLst/>
                        </a:rPr>
                        <a:t> 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24988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>
                          <a:effectLst/>
                        </a:rPr>
                        <a:t>2011 - 2012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115x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325x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20x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28x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227x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228x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46x/42x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1 031x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>
                          <a:effectLst/>
                        </a:rPr>
                        <a:t>62x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>
                          <a:effectLst/>
                        </a:rPr>
                        <a:t> </a:t>
                      </a:r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236000"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277646">
                <a:tc gridSpan="9">
                  <a:txBody>
                    <a:bodyPr/>
                    <a:lstStyle/>
                    <a:p>
                      <a:pPr algn="l" fontAlgn="b"/>
                      <a:r>
                        <a:rPr lang="sk-SK" sz="1000" u="none" strike="noStrike">
                          <a:effectLst/>
                        </a:rPr>
                        <a:t>Poznámka: v ročníku 2005 - 2006 sa mládež vyhodnotila spolu, nie podľa jednotlivých kategórii.</a:t>
                      </a:r>
                      <a:endParaRPr lang="sk-SK" sz="1000" b="1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236000"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236000"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83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25631"/>
            <a:ext cx="7772400" cy="1226127"/>
          </a:xfrm>
        </p:spPr>
        <p:txBody>
          <a:bodyPr/>
          <a:lstStyle/>
          <a:p>
            <a:r>
              <a:rPr lang="sk-SK" b="1" dirty="0" smtClean="0"/>
              <a:t>     TRÉNER – FK – OBEC - ŠTÁT</a:t>
            </a:r>
            <a:endParaRPr lang="sk-SK" b="1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371600" y="1757548"/>
            <a:ext cx="6400800" cy="3881252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tx1"/>
                </a:solidFill>
              </a:rPr>
              <a:t>           PODMIENKY</a:t>
            </a:r>
          </a:p>
          <a:p>
            <a:r>
              <a:rPr lang="sk-SK" sz="3600" b="1" dirty="0" smtClean="0">
                <a:solidFill>
                  <a:schemeClr val="tx1"/>
                </a:solidFill>
              </a:rPr>
              <a:t>            PROSTREDIE</a:t>
            </a:r>
          </a:p>
          <a:p>
            <a:r>
              <a:rPr lang="sk-SK" sz="3600" b="1" dirty="0" smtClean="0">
                <a:solidFill>
                  <a:schemeClr val="tx1"/>
                </a:solidFill>
              </a:rPr>
              <a:t>     PENIAZE</a:t>
            </a:r>
          </a:p>
          <a:p>
            <a:r>
              <a:rPr lang="sk-SK" sz="3600" b="1" dirty="0" smtClean="0">
                <a:solidFill>
                  <a:schemeClr val="tx1"/>
                </a:solidFill>
              </a:rPr>
              <a:t>PLÁN</a:t>
            </a:r>
          </a:p>
          <a:p>
            <a:r>
              <a:rPr lang="sk-SK" sz="3600" b="1" dirty="0" smtClean="0">
                <a:solidFill>
                  <a:schemeClr val="tx1"/>
                </a:solidFill>
              </a:rPr>
              <a:t>   PRÁCA</a:t>
            </a:r>
            <a:endParaRPr lang="sk-SK" sz="3600" b="1" dirty="0">
              <a:solidFill>
                <a:schemeClr val="tx1"/>
              </a:solidFill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43" y="1862052"/>
            <a:ext cx="2382802" cy="308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94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/>
              <a:t>TRÉNER - PRÁCA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sz="3600" b="1" dirty="0" smtClean="0"/>
              <a:t>PRIMERANOSŤ</a:t>
            </a:r>
          </a:p>
          <a:p>
            <a:r>
              <a:rPr lang="sk-SK" sz="3600" b="1" dirty="0" smtClean="0"/>
              <a:t>POSTUPNOSŤ</a:t>
            </a:r>
          </a:p>
          <a:p>
            <a:r>
              <a:rPr lang="sk-SK" sz="3600" b="1" dirty="0" smtClean="0"/>
              <a:t>PESTROSŤ</a:t>
            </a:r>
          </a:p>
          <a:p>
            <a:r>
              <a:rPr lang="sk-SK" sz="3600" b="1" dirty="0" smtClean="0"/>
              <a:t>POTEŠENIE</a:t>
            </a:r>
          </a:p>
          <a:p>
            <a:r>
              <a:rPr lang="sk-SK" sz="3600" b="1" dirty="0" smtClean="0"/>
              <a:t>POZITÍVNE MYSLENIE</a:t>
            </a:r>
            <a:endParaRPr lang="sk-SK" sz="3600" b="1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054" y="2339439"/>
            <a:ext cx="3862337" cy="292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8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FF0000"/>
                </a:solidFill>
              </a:rPr>
              <a:t>ĎAKUJEM ZA POZORNOSŤ !!!</a:t>
            </a:r>
            <a:endParaRPr lang="sk-SK" b="1" i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979" y="3265714"/>
            <a:ext cx="5007252" cy="280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75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Z prezentácia mladší žiac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SFZ prezentácia mladší žiaci</Template>
  <TotalTime>1328</TotalTime>
  <Words>1895</Words>
  <Application>Microsoft Office PowerPoint</Application>
  <PresentationFormat>Prezentácia na obrazovke (4:3)</PresentationFormat>
  <Paragraphs>247</Paragraphs>
  <Slides>25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26" baseType="lpstr">
      <vt:lpstr>SFZ prezentácia mladší žiaci</vt:lpstr>
      <vt:lpstr>TRÉNER </vt:lpstr>
      <vt:lpstr>TRÉNER </vt:lpstr>
      <vt:lpstr>TRÉNER</vt:lpstr>
      <vt:lpstr>TRÉNER</vt:lpstr>
      <vt:lpstr>TRÉNER</vt:lpstr>
      <vt:lpstr>TRÉNER</vt:lpstr>
      <vt:lpstr>     TRÉNER – FK – OBEC - ŠTÁT</vt:lpstr>
      <vt:lpstr>TRÉNER - PRÁCA</vt:lpstr>
      <vt:lpstr>ĎAKUJEM ZA POZORNOSŤ !!!</vt:lpstr>
      <vt:lpstr>   Základné organizačné ustanovenia  </vt:lpstr>
      <vt:lpstr>        IHRISKÁ pre zápasy U 9 a U 10</vt:lpstr>
      <vt:lpstr>    MLADŠÍ ŽIACI – U 13 a U 12</vt:lpstr>
      <vt:lpstr>        IHRISKÁ pre zápasy U13 a U12</vt:lpstr>
      <vt:lpstr>         CIELE:</vt:lpstr>
      <vt:lpstr>         CIELE:</vt:lpstr>
      <vt:lpstr>         CIELE:</vt:lpstr>
      <vt:lpstr>         CIELE:</vt:lpstr>
      <vt:lpstr>         Najdôležitejšie zásady            vedenia detí v hre:</vt:lpstr>
      <vt:lpstr>         Najdôležitejšie zásady           vedenia detí v hre:</vt:lpstr>
      <vt:lpstr>         Odporúčania trénerom           - striedanie hráčov</vt:lpstr>
      <vt:lpstr>         Odporúčania trénerom-         vzťah tréner - rozhodca           </vt:lpstr>
      <vt:lpstr>        Odporúčania trénerom           </vt:lpstr>
      <vt:lpstr>         Odporúčania trénerom           </vt:lpstr>
      <vt:lpstr>                    </vt:lpstr>
      <vt:lpstr>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Metodické poznámky k súťažiam mladších žiakov</dc:title>
  <dc:creator>Rosinsky</dc:creator>
  <cp:lastModifiedBy>Peter Stefanak</cp:lastModifiedBy>
  <cp:revision>57</cp:revision>
  <dcterms:created xsi:type="dcterms:W3CDTF">2012-12-02T20:33:40Z</dcterms:created>
  <dcterms:modified xsi:type="dcterms:W3CDTF">2014-03-28T13:15:44Z</dcterms:modified>
</cp:coreProperties>
</file>