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5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1" autoAdjust="0"/>
  </p:normalViewPr>
  <p:slideViewPr>
    <p:cSldViewPr snapToGrid="0" snapToObjects="1">
      <p:cViewPr>
        <p:scale>
          <a:sx n="90" d="100"/>
          <a:sy n="90" d="100"/>
        </p:scale>
        <p:origin x="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D26B-DFC2-4248-8ED0-AD3E108CBDD7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97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C003-38E8-486A-9BFD-47E55D87241C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223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9EAA3-934B-41DB-B3B1-806F4BE5CC37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3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7F932-D99A-4087-BFB1-EA42FAFC8D2C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8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96367-2F2B-4F6E-ACF4-15FA13738E10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23C92-45F4-4C30-810D-4886C1BA69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041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3498D-21C7-408B-8EF5-5B55DEF0BFD5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65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B246E-8FD1-42FF-94A4-E4133095C37A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874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939D4-B818-4372-B1EE-7CB6D5BBC74A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13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5E438-4D0D-4834-B658-A90420491D98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375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8ADFA-7142-4015-85E6-1712F15FA709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78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581E0-D653-4D78-A48F-41D80498BC7E}" type="datetime1">
              <a:rPr lang="en-US" smtClean="0"/>
              <a:pPr/>
              <a:t>3/28/2014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8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FFF1-9C47-49F0-AE12-AF188F3F4E82}" type="datetime1">
              <a:rPr lang="en-US" smtClean="0"/>
              <a:pPr/>
              <a:t>3/28/2014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01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53" r:id="rId1"/>
    <p:sldLayoutId id="2147484754" r:id="rId2"/>
    <p:sldLayoutId id="2147484755" r:id="rId3"/>
    <p:sldLayoutId id="2147484756" r:id="rId4"/>
    <p:sldLayoutId id="2147484757" r:id="rId5"/>
    <p:sldLayoutId id="2147484758" r:id="rId6"/>
    <p:sldLayoutId id="2147484759" r:id="rId7"/>
    <p:sldLayoutId id="2147484760" r:id="rId8"/>
    <p:sldLayoutId id="2147484761" r:id="rId9"/>
    <p:sldLayoutId id="2147484762" r:id="rId10"/>
    <p:sldLayoutId id="2147484763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u="sng" dirty="0"/>
              <a:t>Futbalové akadémie v podmienkach amatérskeho futbalu</a:t>
            </a:r>
            <a:r>
              <a:rPr lang="sk-SK" dirty="0"/>
              <a:t/>
            </a:r>
            <a:br>
              <a:rPr lang="sk-SK" dirty="0"/>
            </a:b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426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Podmienky činnosti </a:t>
            </a:r>
            <a:r>
              <a:rPr lang="sk-SK" dirty="0" err="1" smtClean="0"/>
              <a:t>ObFA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" y="1600200"/>
            <a:ext cx="8930640" cy="4991100"/>
          </a:xfrm>
        </p:spPr>
        <p:txBody>
          <a:bodyPr>
            <a:normAutofit/>
          </a:bodyPr>
          <a:lstStyle/>
          <a:p>
            <a:pPr lvl="0"/>
            <a:r>
              <a:rPr lang="sk-SK" dirty="0"/>
              <a:t>Futbalový klub, ktorý zastrešuje OFA smerom k SFZ(dnes už na úrovni regiónu a oblasti je možné vytvoriť mládežnícke družstvo žiakov, prípraviek, dorastu z 2-3 klubov).</a:t>
            </a:r>
          </a:p>
          <a:p>
            <a:pPr lvl="0"/>
            <a:r>
              <a:rPr lang="sk-SK" dirty="0"/>
              <a:t>Štruktúra družstiev prípraviek a žiakov podľa ročníkov</a:t>
            </a:r>
          </a:p>
          <a:p>
            <a:pPr lvl="0"/>
            <a:r>
              <a:rPr lang="sk-SK" dirty="0"/>
              <a:t>Personálne </a:t>
            </a:r>
            <a:r>
              <a:rPr lang="sk-SK" dirty="0" smtClean="0"/>
              <a:t>zabezpečenie</a:t>
            </a:r>
            <a:r>
              <a:rPr lang="sk-SK" sz="3600" dirty="0" smtClean="0"/>
              <a:t>(</a:t>
            </a:r>
            <a:r>
              <a:rPr lang="sk-SK" sz="2000" dirty="0" err="1" smtClean="0"/>
              <a:t>šport.riaditeľ,tréneri,vedúci</a:t>
            </a:r>
            <a:r>
              <a:rPr lang="sk-SK" sz="2000" dirty="0" smtClean="0"/>
              <a:t> </a:t>
            </a:r>
            <a:r>
              <a:rPr lang="sk-SK" sz="2000" dirty="0" err="1" smtClean="0"/>
              <a:t>družst</a:t>
            </a:r>
            <a:r>
              <a:rPr lang="sk-SK" sz="2000" dirty="0" smtClean="0"/>
              <a:t>.) </a:t>
            </a:r>
            <a:r>
              <a:rPr lang="sk-SK" dirty="0" smtClean="0"/>
              <a:t> </a:t>
            </a:r>
            <a:endParaRPr lang="sk-SK" dirty="0"/>
          </a:p>
          <a:p>
            <a:pPr lvl="0"/>
            <a:r>
              <a:rPr lang="sk-SK" dirty="0"/>
              <a:t>Vytvorenie infraštruktúry</a:t>
            </a:r>
          </a:p>
          <a:p>
            <a:pPr lvl="0"/>
            <a:r>
              <a:rPr lang="sk-SK" dirty="0"/>
              <a:t>Finančné zabezpečenie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91829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4434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Financovanie</a:t>
            </a:r>
            <a:r>
              <a:rPr lang="sk-SK" b="1" dirty="0"/>
              <a:t>: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9072"/>
            <a:ext cx="8229600" cy="54001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k-SK" dirty="0"/>
          </a:p>
          <a:p>
            <a:pPr lvl="0"/>
            <a:r>
              <a:rPr lang="sk-SK" dirty="0"/>
              <a:t>Jednotlivé obce</a:t>
            </a:r>
          </a:p>
          <a:p>
            <a:pPr lvl="0"/>
            <a:r>
              <a:rPr lang="sk-SK" dirty="0"/>
              <a:t>Futbalové kluby</a:t>
            </a:r>
          </a:p>
          <a:p>
            <a:pPr lvl="0"/>
            <a:r>
              <a:rPr lang="sk-SK" dirty="0"/>
              <a:t>Členské poplatky od rodičov</a:t>
            </a:r>
          </a:p>
          <a:p>
            <a:pPr lvl="0"/>
            <a:r>
              <a:rPr lang="sk-SK" dirty="0" err="1"/>
              <a:t>ReFZ</a:t>
            </a:r>
            <a:r>
              <a:rPr lang="sk-SK" dirty="0"/>
              <a:t>, prípadne </a:t>
            </a:r>
            <a:r>
              <a:rPr lang="sk-SK" dirty="0" err="1"/>
              <a:t>ObFZ</a:t>
            </a:r>
            <a:r>
              <a:rPr lang="sk-SK" dirty="0"/>
              <a:t> hlavne materiálna pomoc</a:t>
            </a:r>
          </a:p>
          <a:p>
            <a:pPr lvl="0"/>
            <a:r>
              <a:rPr lang="sk-SK" dirty="0"/>
              <a:t>Sponzori</a:t>
            </a:r>
          </a:p>
          <a:p>
            <a:pPr lvl="0"/>
            <a:r>
              <a:rPr lang="sk-SK" dirty="0"/>
              <a:t>2% z dane pre občianske združenie </a:t>
            </a:r>
          </a:p>
          <a:p>
            <a:pPr lvl="0"/>
            <a:r>
              <a:rPr lang="sk-SK" dirty="0"/>
              <a:t>Príslušná UTM pre ktorú je OFA farmou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986552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302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Štruktúra </a:t>
            </a:r>
            <a:r>
              <a:rPr lang="sk-SK" b="1" dirty="0"/>
              <a:t>družstiev: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3732"/>
          </a:xfrm>
        </p:spPr>
        <p:txBody>
          <a:bodyPr/>
          <a:lstStyle/>
          <a:p>
            <a:pPr lvl="0"/>
            <a:r>
              <a:rPr lang="sk-SK" dirty="0"/>
              <a:t>Prípravky     -     mladšie:  do U7, U8, U9 </a:t>
            </a:r>
          </a:p>
          <a:p>
            <a:pPr lvl="0"/>
            <a:r>
              <a:rPr lang="sk-SK" dirty="0"/>
              <a:t>                      -     staršie: U10, U11</a:t>
            </a:r>
          </a:p>
          <a:p>
            <a:pPr lvl="0"/>
            <a:r>
              <a:rPr lang="sk-SK" dirty="0"/>
              <a:t>Žiaci	      -    U12, U13, U14, U15</a:t>
            </a:r>
          </a:p>
          <a:p>
            <a:pPr lvl="0"/>
            <a:r>
              <a:rPr lang="sk-SK" dirty="0"/>
              <a:t>Dorast        - nemusí byť ak nie je vytvorený </a:t>
            </a:r>
            <a:r>
              <a:rPr lang="sk-SK" dirty="0" smtClean="0"/>
              <a:t>					pre </a:t>
            </a:r>
            <a:r>
              <a:rPr lang="sk-SK" dirty="0"/>
              <a:t>nedostatok hráčov, ale postupne </a:t>
            </a:r>
            <a:r>
              <a:rPr lang="sk-SK" dirty="0" smtClean="0"/>
              <a:t>				musí </a:t>
            </a:r>
            <a:r>
              <a:rPr lang="sk-SK" dirty="0"/>
              <a:t>byť vytvorený </a:t>
            </a:r>
            <a:r>
              <a:rPr lang="sk-SK" dirty="0" smtClean="0"/>
              <a:t>U17, U19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51825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Športové triedy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Zaručujú: </a:t>
            </a:r>
          </a:p>
          <a:p>
            <a:r>
              <a:rPr lang="sk-SK" dirty="0" smtClean="0"/>
              <a:t>Telesná výchova – všeobecná </a:t>
            </a:r>
            <a:r>
              <a:rPr lang="sk-SK" dirty="0" err="1" smtClean="0"/>
              <a:t>tel.príprava</a:t>
            </a:r>
            <a:endParaRPr lang="sk-SK" dirty="0" smtClean="0"/>
          </a:p>
          <a:p>
            <a:r>
              <a:rPr lang="sk-SK" dirty="0" smtClean="0"/>
              <a:t>Športová príprava – špeciálna príprava</a:t>
            </a:r>
          </a:p>
          <a:p>
            <a:endParaRPr lang="sk-SK" dirty="0" smtClean="0"/>
          </a:p>
          <a:p>
            <a:r>
              <a:rPr lang="sk-SK" dirty="0" smtClean="0"/>
              <a:t>Tréningový proces – po vyučovaní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7870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ZODPOVEDNOSŤ</a:t>
            </a:r>
            <a:endParaRPr lang="sk-SK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Zodpovednosť za zriaďovanie </a:t>
            </a:r>
            <a:r>
              <a:rPr lang="sk-SK" dirty="0" err="1" smtClean="0"/>
              <a:t>ObFA</a:t>
            </a:r>
            <a:r>
              <a:rPr lang="sk-SK" dirty="0" smtClean="0"/>
              <a:t>, OFA </a:t>
            </a:r>
            <a:r>
              <a:rPr lang="sk-SK" dirty="0"/>
              <a:t>a </a:t>
            </a:r>
            <a:r>
              <a:rPr lang="sk-SK" dirty="0" err="1"/>
              <a:t>ReFA</a:t>
            </a:r>
            <a:r>
              <a:rPr lang="sk-SK" dirty="0"/>
              <a:t> by mali na seba </a:t>
            </a:r>
            <a:r>
              <a:rPr lang="sk-SK" dirty="0" smtClean="0"/>
              <a:t>zobrať:</a:t>
            </a:r>
          </a:p>
          <a:p>
            <a:r>
              <a:rPr lang="sk-SK" dirty="0" smtClean="0"/>
              <a:t> </a:t>
            </a:r>
            <a:r>
              <a:rPr lang="sk-SK" dirty="0" err="1" smtClean="0"/>
              <a:t>ReFZ</a:t>
            </a:r>
            <a:r>
              <a:rPr lang="sk-SK" dirty="0" smtClean="0"/>
              <a:t> a </a:t>
            </a:r>
            <a:r>
              <a:rPr lang="sk-SK" dirty="0" err="1" smtClean="0"/>
              <a:t>ObFZ</a:t>
            </a:r>
            <a:endParaRPr lang="sk-SK" dirty="0" smtClean="0"/>
          </a:p>
          <a:p>
            <a:r>
              <a:rPr lang="sk-SK" dirty="0" smtClean="0"/>
              <a:t>Komisie </a:t>
            </a:r>
            <a:r>
              <a:rPr lang="sk-SK" dirty="0"/>
              <a:t>mládeže </a:t>
            </a:r>
            <a:r>
              <a:rPr lang="sk-SK" dirty="0" err="1"/>
              <a:t>ReFZ</a:t>
            </a:r>
            <a:r>
              <a:rPr lang="sk-SK" dirty="0"/>
              <a:t> a </a:t>
            </a:r>
            <a:r>
              <a:rPr lang="sk-SK" dirty="0" err="1"/>
              <a:t>ObFZ</a:t>
            </a:r>
            <a:r>
              <a:rPr lang="sk-SK" dirty="0"/>
              <a:t>.  </a:t>
            </a:r>
            <a:r>
              <a:rPr lang="sk-SK" dirty="0" smtClean="0"/>
              <a:t>KM </a:t>
            </a:r>
            <a:r>
              <a:rPr lang="sk-SK" dirty="0"/>
              <a:t>by mali riadiť  a organizovať turnaje  a súťaže mládeže v príslušnom regióne – oblasti</a:t>
            </a:r>
            <a:r>
              <a:rPr lang="sk-SK" dirty="0" smtClean="0"/>
              <a:t>.</a:t>
            </a:r>
          </a:p>
          <a:p>
            <a:r>
              <a:rPr lang="sk-SK" dirty="0" smtClean="0"/>
              <a:t>Obce a ich FK</a:t>
            </a:r>
          </a:p>
          <a:p>
            <a:r>
              <a:rPr lang="sk-SK" dirty="0" smtClean="0"/>
              <a:t>ZŠ</a:t>
            </a:r>
          </a:p>
        </p:txBody>
      </p:sp>
    </p:spTree>
    <p:extLst>
      <p:ext uri="{BB962C8B-B14F-4D97-AF65-F5344CB8AC3E}">
        <p14:creationId xmlns:p14="http://schemas.microsoft.com/office/powerpoint/2010/main" val="544606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ZÁVER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649" y="1417638"/>
            <a:ext cx="8928339" cy="5319592"/>
          </a:xfrm>
        </p:spPr>
        <p:txBody>
          <a:bodyPr>
            <a:normAutofit lnSpcReduction="10000"/>
          </a:bodyPr>
          <a:lstStyle/>
          <a:p>
            <a:r>
              <a:rPr lang="sk-SK" dirty="0"/>
              <a:t>Toto je jedna z možností: </a:t>
            </a:r>
          </a:p>
          <a:p>
            <a:r>
              <a:rPr lang="sk-SK" dirty="0"/>
              <a:t>- ako umožniť na vidieku pravidelný tréning pre mladých futbalistov, </a:t>
            </a:r>
          </a:p>
          <a:p>
            <a:r>
              <a:rPr lang="sk-SK" dirty="0"/>
              <a:t>- ako opäť zviditeľniť vidiek, ako mu dať možnosť zvyšovať úroveň, </a:t>
            </a:r>
          </a:p>
          <a:p>
            <a:r>
              <a:rPr lang="sk-SK" dirty="0"/>
              <a:t>- ako umožniť talentovaným deťom aj za nízkych finančných nákladov zvyšovať svoju výkonnosť,</a:t>
            </a:r>
          </a:p>
          <a:p>
            <a:r>
              <a:rPr lang="sk-SK" dirty="0"/>
              <a:t>- ako zastaviť ubúdanie klubov na vidieku,</a:t>
            </a:r>
          </a:p>
          <a:p>
            <a:r>
              <a:rPr lang="sk-SK" dirty="0"/>
              <a:t>- ako pritiahnuť aj dievčatá k pravidelnému futbalovému tréningu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247170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6669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SÚČASNÝ  STAV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" y="1600199"/>
            <a:ext cx="9042400" cy="5162107"/>
          </a:xfrm>
        </p:spPr>
        <p:txBody>
          <a:bodyPr>
            <a:normAutofit/>
          </a:bodyPr>
          <a:lstStyle/>
          <a:p>
            <a:endParaRPr lang="sk-SK" dirty="0" smtClean="0"/>
          </a:p>
          <a:p>
            <a:r>
              <a:rPr lang="sk-SK" dirty="0"/>
              <a:t>Amatérsky futbal, hlavne na vidieku, stráca najmä v súčasných ekonomických podmienkach financovania športu a futbalu </a:t>
            </a:r>
            <a:r>
              <a:rPr lang="sk-SK" dirty="0" smtClean="0"/>
              <a:t>zvlášť</a:t>
            </a:r>
          </a:p>
          <a:p>
            <a:r>
              <a:rPr lang="sk-SK" dirty="0" smtClean="0"/>
              <a:t>Stráca  - </a:t>
            </a:r>
            <a:r>
              <a:rPr lang="sk-SK" sz="2800" dirty="0" smtClean="0"/>
              <a:t>prioritné postavenie najväčšia kultúra na vidieku                                    </a:t>
            </a:r>
          </a:p>
          <a:p>
            <a:r>
              <a:rPr lang="sk-SK" dirty="0"/>
              <a:t> </a:t>
            </a:r>
            <a:r>
              <a:rPr lang="sk-SK" dirty="0" smtClean="0"/>
              <a:t>            </a:t>
            </a:r>
            <a:r>
              <a:rPr lang="sk-SK" dirty="0"/>
              <a:t>- </a:t>
            </a:r>
            <a:r>
              <a:rPr lang="sk-SK" sz="2800" dirty="0" smtClean="0"/>
              <a:t>záujmu </a:t>
            </a:r>
            <a:r>
              <a:rPr lang="sk-SK" sz="2800" dirty="0"/>
              <a:t>a </a:t>
            </a:r>
            <a:r>
              <a:rPr lang="sk-SK" sz="2800" dirty="0" smtClean="0"/>
              <a:t>podpory</a:t>
            </a:r>
          </a:p>
          <a:p>
            <a:r>
              <a:rPr lang="sk-SK" dirty="0" smtClean="0"/>
              <a:t>Klesá   -  </a:t>
            </a:r>
            <a:r>
              <a:rPr lang="sk-SK" sz="2800" dirty="0" smtClean="0"/>
              <a:t>počet aktívnych hráčov                                  </a:t>
            </a:r>
          </a:p>
          <a:p>
            <a:pPr marL="0" indent="0">
              <a:buNone/>
            </a:pPr>
            <a:r>
              <a:rPr lang="sk-SK" sz="2800" dirty="0"/>
              <a:t>	</a:t>
            </a:r>
            <a:r>
              <a:rPr lang="sk-SK" sz="2800" dirty="0" smtClean="0"/>
              <a:t>		 -   počet klubov v súťažiach dospelých aj </a:t>
            </a:r>
            <a:r>
              <a:rPr lang="sk-SK" sz="2800" dirty="0"/>
              <a:t>mládeže</a:t>
            </a:r>
          </a:p>
          <a:p>
            <a:pPr marL="0" indent="0">
              <a:buNone/>
            </a:pPr>
            <a:r>
              <a:rPr lang="sk-SK" sz="2800" dirty="0" smtClean="0"/>
              <a:t>                  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153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PRÍČINY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81155" y="1600200"/>
            <a:ext cx="8876581" cy="4525963"/>
          </a:xfrm>
        </p:spPr>
        <p:txBody>
          <a:bodyPr/>
          <a:lstStyle/>
          <a:p>
            <a:r>
              <a:rPr lang="sk-SK" dirty="0"/>
              <a:t>Je to dôsledkom aj nižšej populácie, </a:t>
            </a:r>
            <a:endParaRPr lang="sk-SK" dirty="0" smtClean="0"/>
          </a:p>
          <a:p>
            <a:r>
              <a:rPr lang="sk-SK" dirty="0" smtClean="0"/>
              <a:t>Malý záujem detí o futbal a šport všeobecne</a:t>
            </a:r>
          </a:p>
          <a:p>
            <a:r>
              <a:rPr lang="sk-SK" dirty="0" smtClean="0"/>
              <a:t>Telesná výchova na ZŠ a SŠ</a:t>
            </a:r>
          </a:p>
          <a:p>
            <a:r>
              <a:rPr lang="sk-SK" dirty="0" smtClean="0"/>
              <a:t>Väčšie možnosti </a:t>
            </a:r>
            <a:r>
              <a:rPr lang="sk-SK" dirty="0"/>
              <a:t>vyžitia sa mladých ľudí (hlavne internet, PC, ....), ale aj príliv ďalších druhov športu, jednak individuálnych (hlavne bojové športy, </a:t>
            </a:r>
            <a:r>
              <a:rPr lang="sk-SK" dirty="0" smtClean="0"/>
              <a:t>squash</a:t>
            </a:r>
            <a:r>
              <a:rPr lang="sk-SK" dirty="0"/>
              <a:t>,.. ), ale aj kolektívnych.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62755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Dôsledky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385" y="1600200"/>
            <a:ext cx="9014604" cy="5145657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Na dedinách do 500  obyvateľov, </a:t>
            </a:r>
            <a:r>
              <a:rPr lang="sk-SK" dirty="0" smtClean="0"/>
              <a:t>futbal takmer neexistuje</a:t>
            </a:r>
            <a:r>
              <a:rPr lang="sk-SK" dirty="0"/>
              <a:t>, miznú futbalové ihriská aj s infraštruktúrou. </a:t>
            </a:r>
            <a:endParaRPr lang="sk-SK" dirty="0" smtClean="0"/>
          </a:p>
          <a:p>
            <a:r>
              <a:rPr lang="sk-SK" dirty="0" smtClean="0"/>
              <a:t>V</a:t>
            </a:r>
            <a:r>
              <a:rPr lang="sk-SK" dirty="0"/>
              <a:t> obciach do 1000 obyvateľov je síce dospelý futbal, ale chýbajú mládežnícke družstvá a tým aj výchova ďalších a ďalších generácií. </a:t>
            </a:r>
          </a:p>
          <a:p>
            <a:r>
              <a:rPr lang="sk-SK" dirty="0" smtClean="0"/>
              <a:t>Zo 6 </a:t>
            </a:r>
            <a:r>
              <a:rPr lang="sk-SK" dirty="0"/>
              <a:t>– 7 chlapcov sa nedá vytvoriť družstvo, nehovoriac o ochote trénovať týchto chlapcov zadarmo a bezcieľne. </a:t>
            </a:r>
            <a:endParaRPr lang="sk-SK" dirty="0" smtClean="0"/>
          </a:p>
          <a:p>
            <a:r>
              <a:rPr lang="sk-SK" dirty="0" smtClean="0"/>
              <a:t>Družstvá </a:t>
            </a:r>
            <a:r>
              <a:rPr lang="sk-SK" dirty="0"/>
              <a:t>si nevychovávajú nástupcov kvalitne pripravených, alebo sa im vracajú hráči, ktorí odišli do mestských klubov a neuplatnili sa tam, alebo sú z nich samoukovia teda takí u ktorých sa talent nerozvíjal.</a:t>
            </a:r>
          </a:p>
        </p:txBody>
      </p:sp>
    </p:spTree>
    <p:extLst>
      <p:ext uri="{BB962C8B-B14F-4D97-AF65-F5344CB8AC3E}">
        <p14:creationId xmlns:p14="http://schemas.microsoft.com/office/powerpoint/2010/main" val="573887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03664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Nezodpovedané </a:t>
            </a:r>
            <a:r>
              <a:rPr lang="sk-SK" b="1" dirty="0"/>
              <a:t>otázky???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Čo urobiť aby nezanikol futbal na vidieku?</a:t>
            </a:r>
          </a:p>
          <a:p>
            <a:r>
              <a:rPr lang="sk-SK" dirty="0"/>
              <a:t>Ako pritiahnuť deti k futbalu???, tzn. k pravidelnému tréningu.</a:t>
            </a:r>
          </a:p>
          <a:p>
            <a:r>
              <a:rPr lang="sk-SK" dirty="0"/>
              <a:t>	Ako zabezpečiť účasť v pravidelných súťažiach?</a:t>
            </a:r>
          </a:p>
          <a:p>
            <a:r>
              <a:rPr lang="sk-SK" dirty="0"/>
              <a:t>	Ako sa môže vidiek stať opäť zásobárňou pre </a:t>
            </a:r>
            <a:r>
              <a:rPr lang="sk-SK" dirty="0" err="1"/>
              <a:t>profes</a:t>
            </a:r>
            <a:r>
              <a:rPr lang="sk-SK" dirty="0"/>
              <a:t>. futbal?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6030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81302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Východisko </a:t>
            </a:r>
            <a:r>
              <a:rPr lang="sk-SK" b="1" dirty="0"/>
              <a:t>!!!   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Riešením môže byť možnosť zriaďovania</a:t>
            </a:r>
            <a:r>
              <a:rPr lang="sk-SK" dirty="0" smtClean="0"/>
              <a:t>:</a:t>
            </a:r>
          </a:p>
          <a:p>
            <a:endParaRPr lang="sk-SK" dirty="0"/>
          </a:p>
          <a:p>
            <a:pPr lvl="1"/>
            <a:r>
              <a:rPr lang="sk-SK" dirty="0"/>
              <a:t>Regionálnych futbalových akadémií - </a:t>
            </a:r>
            <a:r>
              <a:rPr lang="sk-SK" dirty="0" err="1"/>
              <a:t>ReFA</a:t>
            </a:r>
            <a:endParaRPr lang="sk-SK" dirty="0"/>
          </a:p>
          <a:p>
            <a:pPr lvl="1"/>
            <a:r>
              <a:rPr lang="sk-SK" dirty="0"/>
              <a:t>Oblastných futbalových akadémií - OFA</a:t>
            </a:r>
          </a:p>
          <a:p>
            <a:pPr lvl="1"/>
            <a:r>
              <a:rPr lang="sk-SK" dirty="0"/>
              <a:t>Obecných futbalových akadémií – </a:t>
            </a:r>
            <a:r>
              <a:rPr lang="sk-SK" dirty="0" err="1"/>
              <a:t>ObFA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5667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15807"/>
          </a:xfrm>
        </p:spPr>
        <p:txBody>
          <a:bodyPr>
            <a:normAutofit fontScale="90000"/>
          </a:bodyPr>
          <a:lstStyle/>
          <a:p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Prečo</a:t>
            </a:r>
            <a:r>
              <a:rPr lang="sk-SK" b="1" dirty="0"/>
              <a:t>?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3903" y="1600200"/>
            <a:ext cx="8842074" cy="4791974"/>
          </a:xfrm>
        </p:spPr>
        <p:txBody>
          <a:bodyPr>
            <a:normAutofit/>
          </a:bodyPr>
          <a:lstStyle/>
          <a:p>
            <a:r>
              <a:rPr lang="sk-SK" dirty="0"/>
              <a:t>Základné školy 5. -9. ročník  (</a:t>
            </a:r>
            <a:r>
              <a:rPr lang="sk-SK" dirty="0" err="1"/>
              <a:t>II.stupeň</a:t>
            </a:r>
            <a:r>
              <a:rPr lang="sk-SK" dirty="0"/>
              <a:t>) sú zriaďované pre 3-4 spádové obce. V týchto školách by bolo možné vytvoriť </a:t>
            </a:r>
            <a:r>
              <a:rPr lang="sk-SK" dirty="0" err="1"/>
              <a:t>ObFA</a:t>
            </a:r>
            <a:r>
              <a:rPr lang="sk-SK" dirty="0"/>
              <a:t> </a:t>
            </a:r>
          </a:p>
          <a:p>
            <a:r>
              <a:rPr lang="sk-SK" dirty="0"/>
              <a:t>Mnohé obce, v blízkom susedstve, majú futbalové družstvá dospelých, ale </a:t>
            </a:r>
            <a:r>
              <a:rPr lang="sk-SK" b="1" dirty="0"/>
              <a:t>nemajú mládežnícke družstvá</a:t>
            </a:r>
            <a:r>
              <a:rPr lang="sk-SK" dirty="0"/>
              <a:t> a tým nemajú zabezpečenú ani výchovu miestnych mladých futbalistov, ktorí by pokračovali v budúcnosti udržať klub v súťaži.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8134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Futbalová akadémia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409" y="1417638"/>
            <a:ext cx="8755810" cy="5362724"/>
          </a:xfrm>
        </p:spPr>
        <p:txBody>
          <a:bodyPr/>
          <a:lstStyle/>
          <a:p>
            <a:endParaRPr lang="sk-S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7439" y="1520976"/>
            <a:ext cx="5286375" cy="457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9675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Zriaďovatelia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7300"/>
          </a:xfrm>
        </p:spPr>
        <p:txBody>
          <a:bodyPr>
            <a:normAutofit fontScale="92500" lnSpcReduction="20000"/>
          </a:bodyPr>
          <a:lstStyle/>
          <a:p>
            <a:r>
              <a:rPr lang="sk-SK" b="1" dirty="0"/>
              <a:t>Zriaďovateľom</a:t>
            </a:r>
            <a:r>
              <a:rPr lang="sk-SK" dirty="0"/>
              <a:t> takýchto FA by boli obce, spolu so svojimi    futbalovými klubmi, alebo len samotné obce, ak v obci nie je FK.</a:t>
            </a:r>
          </a:p>
          <a:p>
            <a:r>
              <a:rPr lang="sk-SK" dirty="0"/>
              <a:t>Prioritným by bol klub alebo obec, kde sa hrá najvyššia súťaž, historicky najúspešnejší klub, klub ktorý má vytvorené najlepšie podmienky pre činnosť takejto </a:t>
            </a:r>
            <a:r>
              <a:rPr lang="sk-SK" dirty="0" err="1" smtClean="0"/>
              <a:t>ObFA</a:t>
            </a:r>
            <a:r>
              <a:rPr lang="sk-SK" dirty="0"/>
              <a:t>.</a:t>
            </a:r>
          </a:p>
          <a:p>
            <a:r>
              <a:rPr lang="sk-SK" b="1" dirty="0"/>
              <a:t>Základná škola</a:t>
            </a:r>
            <a:r>
              <a:rPr lang="sk-SK" dirty="0"/>
              <a:t> môže tiež ovplyvniť miesto pôsobenia, lebo je obyčajne v strediskovej obci. Predpokladom pre zriadenie akadémie je zriadenie Športových tried so zameraním na futbal.  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0539775"/>
      </p:ext>
    </p:extLst>
  </p:cSld>
  <p:clrMapOvr>
    <a:masterClrMapping/>
  </p:clrMapOvr>
</p:sld>
</file>

<file path=ppt/theme/theme1.xml><?xml version="1.0" encoding="utf-8"?>
<a:theme xmlns:a="http://schemas.openxmlformats.org/drawingml/2006/main" name="SFZ_prezenta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SFZ_prezentacia</Template>
  <TotalTime>108</TotalTime>
  <Words>242</Words>
  <Application>Microsoft Office PowerPoint</Application>
  <PresentationFormat>Prezentácia na obrazovke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SFZ_prezentacia</vt:lpstr>
      <vt:lpstr>Futbalové akadémie v podmienkach amatérskeho futbalu </vt:lpstr>
      <vt:lpstr>SÚČASNÝ  STAV</vt:lpstr>
      <vt:lpstr>PRÍČINY</vt:lpstr>
      <vt:lpstr>Dôsledky</vt:lpstr>
      <vt:lpstr> Nezodpovedané otázky??? </vt:lpstr>
      <vt:lpstr> Východisko !!!    </vt:lpstr>
      <vt:lpstr> Prečo? </vt:lpstr>
      <vt:lpstr>Futbalová akadémia</vt:lpstr>
      <vt:lpstr>Zriaďovatelia</vt:lpstr>
      <vt:lpstr>Podmienky činnosti ObFA</vt:lpstr>
      <vt:lpstr> Financovanie: </vt:lpstr>
      <vt:lpstr> Štruktúra družstiev: </vt:lpstr>
      <vt:lpstr> Športové triedy </vt:lpstr>
      <vt:lpstr>ZODPOVEDNOSŤ</vt:lpstr>
      <vt:lpstr> ZÁVER </vt:lpstr>
      <vt:lpstr>Ďakujem za pozornosť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Futbalové akadémie v podmienkach amatérskeho futbalu</dc:title>
  <dc:creator>Rosinsky</dc:creator>
  <cp:lastModifiedBy>Peter Stefanak</cp:lastModifiedBy>
  <cp:revision>12</cp:revision>
  <dcterms:created xsi:type="dcterms:W3CDTF">2014-03-27T17:08:22Z</dcterms:created>
  <dcterms:modified xsi:type="dcterms:W3CDTF">2014-03-28T14:11:59Z</dcterms:modified>
</cp:coreProperties>
</file>